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8" r:id="rId4"/>
    <p:sldId id="259" r:id="rId5"/>
    <p:sldId id="260" r:id="rId6"/>
    <p:sldId id="257" r:id="rId7"/>
    <p:sldId id="265" r:id="rId8"/>
    <p:sldId id="267" r:id="rId9"/>
    <p:sldId id="268" r:id="rId10"/>
    <p:sldId id="266" r:id="rId11"/>
    <p:sldId id="264" r:id="rId1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A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147888-E2D0-4D24-A0A1-876CE07822F2}" type="doc">
      <dgm:prSet loTypeId="urn:microsoft.com/office/officeart/2009/layout/CircleArrowProcess" loCatId="process" qsTypeId="urn:microsoft.com/office/officeart/2005/8/quickstyle/simple5" qsCatId="simple" csTypeId="urn:microsoft.com/office/officeart/2005/8/colors/colorful1" csCatId="colorful" phldr="1"/>
      <dgm:spPr/>
    </dgm:pt>
    <dgm:pt modelId="{3A8A6C9C-C60B-45F3-8792-3FE28FDCC4C4}">
      <dgm:prSet phldrT="[Text]"/>
      <dgm:spPr/>
      <dgm:t>
        <a:bodyPr/>
        <a:lstStyle/>
        <a:p>
          <a:r>
            <a:rPr lang="hr-HR" dirty="0" smtClean="0"/>
            <a:t>Uči</a:t>
          </a:r>
          <a:endParaRPr lang="hr-HR" dirty="0"/>
        </a:p>
      </dgm:t>
    </dgm:pt>
    <dgm:pt modelId="{A77058B6-060E-4BF4-85F8-AFEBB32A9A3D}" type="parTrans" cxnId="{D4EE4168-68C5-48F7-916B-5BA50EEEEE8C}">
      <dgm:prSet/>
      <dgm:spPr/>
      <dgm:t>
        <a:bodyPr/>
        <a:lstStyle/>
        <a:p>
          <a:endParaRPr lang="hr-HR"/>
        </a:p>
      </dgm:t>
    </dgm:pt>
    <dgm:pt modelId="{3C732509-C24B-4809-B529-027EB8A339E0}" type="sibTrans" cxnId="{D4EE4168-68C5-48F7-916B-5BA50EEEEE8C}">
      <dgm:prSet/>
      <dgm:spPr/>
      <dgm:t>
        <a:bodyPr/>
        <a:lstStyle/>
        <a:p>
          <a:endParaRPr lang="hr-HR"/>
        </a:p>
      </dgm:t>
    </dgm:pt>
    <dgm:pt modelId="{C06EEC49-5F9C-44D7-8D96-9E1E23EC5065}">
      <dgm:prSet phldrT="[Text]"/>
      <dgm:spPr/>
      <dgm:t>
        <a:bodyPr/>
        <a:lstStyle/>
        <a:p>
          <a:r>
            <a:rPr lang="hr-HR" dirty="0" smtClean="0"/>
            <a:t>Radi</a:t>
          </a:r>
          <a:endParaRPr lang="hr-HR" dirty="0"/>
        </a:p>
      </dgm:t>
    </dgm:pt>
    <dgm:pt modelId="{745FBE53-FAD7-4567-8744-4D65C0AC56F2}" type="parTrans" cxnId="{205FFFE9-DF9D-4479-B427-4C0FA4644740}">
      <dgm:prSet/>
      <dgm:spPr/>
      <dgm:t>
        <a:bodyPr/>
        <a:lstStyle/>
        <a:p>
          <a:endParaRPr lang="hr-HR"/>
        </a:p>
      </dgm:t>
    </dgm:pt>
    <dgm:pt modelId="{680AE326-2EDF-4955-B4C5-791FD40A3A1D}" type="sibTrans" cxnId="{205FFFE9-DF9D-4479-B427-4C0FA4644740}">
      <dgm:prSet/>
      <dgm:spPr/>
      <dgm:t>
        <a:bodyPr/>
        <a:lstStyle/>
        <a:p>
          <a:endParaRPr lang="hr-HR"/>
        </a:p>
      </dgm:t>
    </dgm:pt>
    <dgm:pt modelId="{5E37D04D-DC5E-4E3F-A617-DEFCCE596E93}">
      <dgm:prSet phldrT="[Text]"/>
      <dgm:spPr/>
      <dgm:t>
        <a:bodyPr/>
        <a:lstStyle/>
        <a:p>
          <a:r>
            <a:rPr lang="hr-HR" dirty="0" smtClean="0"/>
            <a:t>Napreduj</a:t>
          </a:r>
          <a:endParaRPr lang="hr-HR" dirty="0"/>
        </a:p>
      </dgm:t>
    </dgm:pt>
    <dgm:pt modelId="{6544A1E9-CC14-4971-A40C-2F8861642174}" type="parTrans" cxnId="{3E3BD7D6-DFC8-4077-BD46-2C6ACBF5EF7D}">
      <dgm:prSet/>
      <dgm:spPr/>
      <dgm:t>
        <a:bodyPr/>
        <a:lstStyle/>
        <a:p>
          <a:endParaRPr lang="hr-HR"/>
        </a:p>
      </dgm:t>
    </dgm:pt>
    <dgm:pt modelId="{C58378EF-012B-437E-9B53-C4ECBF100EDB}" type="sibTrans" cxnId="{3E3BD7D6-DFC8-4077-BD46-2C6ACBF5EF7D}">
      <dgm:prSet/>
      <dgm:spPr/>
      <dgm:t>
        <a:bodyPr/>
        <a:lstStyle/>
        <a:p>
          <a:endParaRPr lang="hr-HR"/>
        </a:p>
      </dgm:t>
    </dgm:pt>
    <dgm:pt modelId="{A78F18DA-1FD5-4A3E-8525-B48BB421ADC5}" type="pres">
      <dgm:prSet presAssocID="{AF147888-E2D0-4D24-A0A1-876CE07822F2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57D2D691-2755-4627-BBB5-11F03586A141}" type="pres">
      <dgm:prSet presAssocID="{3A8A6C9C-C60B-45F3-8792-3FE28FDCC4C4}" presName="Accent1" presStyleCnt="0"/>
      <dgm:spPr/>
    </dgm:pt>
    <dgm:pt modelId="{F3080607-379B-475C-9EAC-810B8FD52115}" type="pres">
      <dgm:prSet presAssocID="{3A8A6C9C-C60B-45F3-8792-3FE28FDCC4C4}" presName="Accent" presStyleLbl="node1" presStyleIdx="0" presStyleCnt="3"/>
      <dgm:spPr/>
    </dgm:pt>
    <dgm:pt modelId="{DE9B7380-E1C0-440E-A7C7-916CB1C0DD37}" type="pres">
      <dgm:prSet presAssocID="{3A8A6C9C-C60B-45F3-8792-3FE28FDCC4C4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841D6C4-6AB1-43C7-A0BC-2048D114CB0B}" type="pres">
      <dgm:prSet presAssocID="{C06EEC49-5F9C-44D7-8D96-9E1E23EC5065}" presName="Accent2" presStyleCnt="0"/>
      <dgm:spPr/>
    </dgm:pt>
    <dgm:pt modelId="{778A6A1F-C670-4E67-9788-B5104EBF424E}" type="pres">
      <dgm:prSet presAssocID="{C06EEC49-5F9C-44D7-8D96-9E1E23EC5065}" presName="Accent" presStyleLbl="node1" presStyleIdx="1" presStyleCnt="3"/>
      <dgm:spPr/>
    </dgm:pt>
    <dgm:pt modelId="{B09514FE-FD6E-47EE-AD18-D30CF51C3495}" type="pres">
      <dgm:prSet presAssocID="{C06EEC49-5F9C-44D7-8D96-9E1E23EC5065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F6A750A-7541-470D-BE43-CEFCD0A18B42}" type="pres">
      <dgm:prSet presAssocID="{5E37D04D-DC5E-4E3F-A617-DEFCCE596E93}" presName="Accent3" presStyleCnt="0"/>
      <dgm:spPr/>
    </dgm:pt>
    <dgm:pt modelId="{2B6DDDD2-7784-496D-914C-9B63CCAA11FD}" type="pres">
      <dgm:prSet presAssocID="{5E37D04D-DC5E-4E3F-A617-DEFCCE596E93}" presName="Accent" presStyleLbl="node1" presStyleIdx="2" presStyleCnt="3"/>
      <dgm:spPr/>
    </dgm:pt>
    <dgm:pt modelId="{CC61ED7B-1CED-4A78-B025-C0AD9026CB2F}" type="pres">
      <dgm:prSet presAssocID="{5E37D04D-DC5E-4E3F-A617-DEFCCE596E93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5CF37F94-083C-4F35-8E56-5ED699E3B24E}" type="presOf" srcId="{5E37D04D-DC5E-4E3F-A617-DEFCCE596E93}" destId="{CC61ED7B-1CED-4A78-B025-C0AD9026CB2F}" srcOrd="0" destOrd="0" presId="urn:microsoft.com/office/officeart/2009/layout/CircleArrowProcess"/>
    <dgm:cxn modelId="{D4EE4168-68C5-48F7-916B-5BA50EEEEE8C}" srcId="{AF147888-E2D0-4D24-A0A1-876CE07822F2}" destId="{3A8A6C9C-C60B-45F3-8792-3FE28FDCC4C4}" srcOrd="0" destOrd="0" parTransId="{A77058B6-060E-4BF4-85F8-AFEBB32A9A3D}" sibTransId="{3C732509-C24B-4809-B529-027EB8A339E0}"/>
    <dgm:cxn modelId="{62DE1D30-3621-4D87-A034-DEC1D2D6DEA4}" type="presOf" srcId="{AF147888-E2D0-4D24-A0A1-876CE07822F2}" destId="{A78F18DA-1FD5-4A3E-8525-B48BB421ADC5}" srcOrd="0" destOrd="0" presId="urn:microsoft.com/office/officeart/2009/layout/CircleArrowProcess"/>
    <dgm:cxn modelId="{205FFFE9-DF9D-4479-B427-4C0FA4644740}" srcId="{AF147888-E2D0-4D24-A0A1-876CE07822F2}" destId="{C06EEC49-5F9C-44D7-8D96-9E1E23EC5065}" srcOrd="1" destOrd="0" parTransId="{745FBE53-FAD7-4567-8744-4D65C0AC56F2}" sibTransId="{680AE326-2EDF-4955-B4C5-791FD40A3A1D}"/>
    <dgm:cxn modelId="{C677364A-D1FC-4B35-8D7F-864B9FCD336D}" type="presOf" srcId="{C06EEC49-5F9C-44D7-8D96-9E1E23EC5065}" destId="{B09514FE-FD6E-47EE-AD18-D30CF51C3495}" srcOrd="0" destOrd="0" presId="urn:microsoft.com/office/officeart/2009/layout/CircleArrowProcess"/>
    <dgm:cxn modelId="{F4864094-C804-4912-BD64-52D6E75BF94F}" type="presOf" srcId="{3A8A6C9C-C60B-45F3-8792-3FE28FDCC4C4}" destId="{DE9B7380-E1C0-440E-A7C7-916CB1C0DD37}" srcOrd="0" destOrd="0" presId="urn:microsoft.com/office/officeart/2009/layout/CircleArrowProcess"/>
    <dgm:cxn modelId="{3E3BD7D6-DFC8-4077-BD46-2C6ACBF5EF7D}" srcId="{AF147888-E2D0-4D24-A0A1-876CE07822F2}" destId="{5E37D04D-DC5E-4E3F-A617-DEFCCE596E93}" srcOrd="2" destOrd="0" parTransId="{6544A1E9-CC14-4971-A40C-2F8861642174}" sibTransId="{C58378EF-012B-437E-9B53-C4ECBF100EDB}"/>
    <dgm:cxn modelId="{49CDC60E-6D9C-49FC-B115-6D43EB8DA13A}" type="presParOf" srcId="{A78F18DA-1FD5-4A3E-8525-B48BB421ADC5}" destId="{57D2D691-2755-4627-BBB5-11F03586A141}" srcOrd="0" destOrd="0" presId="urn:microsoft.com/office/officeart/2009/layout/CircleArrowProcess"/>
    <dgm:cxn modelId="{C71C74B3-C3BE-47CA-BCA3-97506FA1E507}" type="presParOf" srcId="{57D2D691-2755-4627-BBB5-11F03586A141}" destId="{F3080607-379B-475C-9EAC-810B8FD52115}" srcOrd="0" destOrd="0" presId="urn:microsoft.com/office/officeart/2009/layout/CircleArrowProcess"/>
    <dgm:cxn modelId="{64165638-F4B0-4643-A7C2-ACF8056EA508}" type="presParOf" srcId="{A78F18DA-1FD5-4A3E-8525-B48BB421ADC5}" destId="{DE9B7380-E1C0-440E-A7C7-916CB1C0DD37}" srcOrd="1" destOrd="0" presId="urn:microsoft.com/office/officeart/2009/layout/CircleArrowProcess"/>
    <dgm:cxn modelId="{92EDBEC0-E828-46D7-8DE4-FA9A3B3AB21A}" type="presParOf" srcId="{A78F18DA-1FD5-4A3E-8525-B48BB421ADC5}" destId="{0841D6C4-6AB1-43C7-A0BC-2048D114CB0B}" srcOrd="2" destOrd="0" presId="urn:microsoft.com/office/officeart/2009/layout/CircleArrowProcess"/>
    <dgm:cxn modelId="{7772A5B4-F819-42DE-AF7F-EBF91DBB7E4B}" type="presParOf" srcId="{0841D6C4-6AB1-43C7-A0BC-2048D114CB0B}" destId="{778A6A1F-C670-4E67-9788-B5104EBF424E}" srcOrd="0" destOrd="0" presId="urn:microsoft.com/office/officeart/2009/layout/CircleArrowProcess"/>
    <dgm:cxn modelId="{994E2969-CB5F-4A0D-8C4D-2E9AD31655BE}" type="presParOf" srcId="{A78F18DA-1FD5-4A3E-8525-B48BB421ADC5}" destId="{B09514FE-FD6E-47EE-AD18-D30CF51C3495}" srcOrd="3" destOrd="0" presId="urn:microsoft.com/office/officeart/2009/layout/CircleArrowProcess"/>
    <dgm:cxn modelId="{13907C32-451B-4355-AF6A-2E572D6645D4}" type="presParOf" srcId="{A78F18DA-1FD5-4A3E-8525-B48BB421ADC5}" destId="{7F6A750A-7541-470D-BE43-CEFCD0A18B42}" srcOrd="4" destOrd="0" presId="urn:microsoft.com/office/officeart/2009/layout/CircleArrowProcess"/>
    <dgm:cxn modelId="{0DF5A662-B4E4-41FE-B787-1CDBAFEFA83C}" type="presParOf" srcId="{7F6A750A-7541-470D-BE43-CEFCD0A18B42}" destId="{2B6DDDD2-7784-496D-914C-9B63CCAA11FD}" srcOrd="0" destOrd="0" presId="urn:microsoft.com/office/officeart/2009/layout/CircleArrowProcess"/>
    <dgm:cxn modelId="{58CCEE98-F960-4650-A65E-2DDBCEC97D9F}" type="presParOf" srcId="{A78F18DA-1FD5-4A3E-8525-B48BB421ADC5}" destId="{CC61ED7B-1CED-4A78-B025-C0AD9026CB2F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267D8C-20A0-4FF8-840E-A74C788035A8}" type="doc">
      <dgm:prSet loTypeId="urn:microsoft.com/office/officeart/2005/8/layout/default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hr-HR"/>
        </a:p>
      </dgm:t>
    </dgm:pt>
    <dgm:pt modelId="{68AC090A-FF35-411B-AE12-5C9C9FEBEC98}">
      <dgm:prSet phldrT="[Text]"/>
      <dgm:spPr/>
      <dgm:t>
        <a:bodyPr/>
        <a:lstStyle/>
        <a:p>
          <a:r>
            <a:rPr lang="hr-HR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Znanje i iskustvo za mlade koje će osigurati zaposlenje.</a:t>
          </a:r>
          <a:endParaRPr lang="hr-HR" b="0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CC833EC-7FF5-48FA-83DB-81BA30B5ACF5}" type="sibTrans" cxnId="{2E7C0FC5-9F05-485A-995E-2999ACBAFD7B}">
      <dgm:prSet/>
      <dgm:spPr/>
      <dgm:t>
        <a:bodyPr/>
        <a:lstStyle/>
        <a:p>
          <a:endParaRPr lang="hr-HR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B261EA3-18A2-4387-A27C-97923259217E}" type="parTrans" cxnId="{2E7C0FC5-9F05-485A-995E-2999ACBAFD7B}">
      <dgm:prSet/>
      <dgm:spPr/>
      <dgm:t>
        <a:bodyPr/>
        <a:lstStyle/>
        <a:p>
          <a:endParaRPr lang="hr-HR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3708095-310D-48DE-8994-D2D39209A91F}">
      <dgm:prSet phldrT="[Text]"/>
      <dgm:spPr/>
      <dgm:t>
        <a:bodyPr/>
        <a:lstStyle/>
        <a:p>
          <a:r>
            <a:rPr lang="hr-HR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Brza aktivacija mladih na tržištu rada</a:t>
          </a:r>
          <a:endParaRPr lang="hr-HR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DD9E1E7-64EA-4C77-8CB5-F622CB358C0F}" type="sibTrans" cxnId="{AE3BF7DE-13B7-48A2-A759-466FAC3F62F1}">
      <dgm:prSet/>
      <dgm:spPr/>
      <dgm:t>
        <a:bodyPr/>
        <a:lstStyle/>
        <a:p>
          <a:endParaRPr lang="hr-HR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8602CD6-1ECD-4E2A-AA5E-A0883C80E531}" type="parTrans" cxnId="{AE3BF7DE-13B7-48A2-A759-466FAC3F62F1}">
      <dgm:prSet/>
      <dgm:spPr/>
      <dgm:t>
        <a:bodyPr/>
        <a:lstStyle/>
        <a:p>
          <a:endParaRPr lang="hr-HR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0587D9A-0207-4C81-93B7-B83DA8E30290}" type="pres">
      <dgm:prSet presAssocID="{FE267D8C-20A0-4FF8-840E-A74C788035A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E2A3F49B-E757-4CC7-A643-AACDC4DD3D7C}" type="pres">
      <dgm:prSet presAssocID="{13708095-310D-48DE-8994-D2D39209A91F}" presName="node" presStyleLbl="node1" presStyleIdx="0" presStyleCnt="2" custScaleX="26902" custScaleY="26813" custLinFactNeighborX="-11117" custLinFactNeighborY="-848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12C8323-EA18-432A-B737-2CD9D768EAE3}" type="pres">
      <dgm:prSet presAssocID="{6DD9E1E7-64EA-4C77-8CB5-F622CB358C0F}" presName="sibTrans" presStyleCnt="0"/>
      <dgm:spPr/>
    </dgm:pt>
    <dgm:pt modelId="{9DABCFA6-E924-4563-8E6F-7864A6090FE2}" type="pres">
      <dgm:prSet presAssocID="{68AC090A-FF35-411B-AE12-5C9C9FEBEC98}" presName="node" presStyleLbl="node1" presStyleIdx="1" presStyleCnt="2" custScaleX="26902" custScaleY="26813" custLinFactNeighborX="10238" custLinFactNeighborY="-848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0041182F-86C6-49ED-8922-596AE22A5813}" type="presOf" srcId="{13708095-310D-48DE-8994-D2D39209A91F}" destId="{E2A3F49B-E757-4CC7-A643-AACDC4DD3D7C}" srcOrd="0" destOrd="0" presId="urn:microsoft.com/office/officeart/2005/8/layout/default"/>
    <dgm:cxn modelId="{369FDD98-C437-4CAE-A466-CEED63B4019F}" type="presOf" srcId="{68AC090A-FF35-411B-AE12-5C9C9FEBEC98}" destId="{9DABCFA6-E924-4563-8E6F-7864A6090FE2}" srcOrd="0" destOrd="0" presId="urn:microsoft.com/office/officeart/2005/8/layout/default"/>
    <dgm:cxn modelId="{EB3CB077-1A3C-4C22-98C2-5FC80EA1AB8D}" type="presOf" srcId="{FE267D8C-20A0-4FF8-840E-A74C788035A8}" destId="{30587D9A-0207-4C81-93B7-B83DA8E30290}" srcOrd="0" destOrd="0" presId="urn:microsoft.com/office/officeart/2005/8/layout/default"/>
    <dgm:cxn modelId="{AE3BF7DE-13B7-48A2-A759-466FAC3F62F1}" srcId="{FE267D8C-20A0-4FF8-840E-A74C788035A8}" destId="{13708095-310D-48DE-8994-D2D39209A91F}" srcOrd="0" destOrd="0" parTransId="{88602CD6-1ECD-4E2A-AA5E-A0883C80E531}" sibTransId="{6DD9E1E7-64EA-4C77-8CB5-F622CB358C0F}"/>
    <dgm:cxn modelId="{2E7C0FC5-9F05-485A-995E-2999ACBAFD7B}" srcId="{FE267D8C-20A0-4FF8-840E-A74C788035A8}" destId="{68AC090A-FF35-411B-AE12-5C9C9FEBEC98}" srcOrd="1" destOrd="0" parTransId="{9B261EA3-18A2-4387-A27C-97923259217E}" sibTransId="{ECC833EC-7FF5-48FA-83DB-81BA30B5ACF5}"/>
    <dgm:cxn modelId="{829CC12A-12B1-47C6-BC5C-3253DA23530D}" type="presParOf" srcId="{30587D9A-0207-4C81-93B7-B83DA8E30290}" destId="{E2A3F49B-E757-4CC7-A643-AACDC4DD3D7C}" srcOrd="0" destOrd="0" presId="urn:microsoft.com/office/officeart/2005/8/layout/default"/>
    <dgm:cxn modelId="{0A9F0432-4068-4FD8-B1C8-D55A1EC2E4BB}" type="presParOf" srcId="{30587D9A-0207-4C81-93B7-B83DA8E30290}" destId="{612C8323-EA18-432A-B737-2CD9D768EAE3}" srcOrd="1" destOrd="0" presId="urn:microsoft.com/office/officeart/2005/8/layout/default"/>
    <dgm:cxn modelId="{EBA3E840-83FB-441A-B333-689DA09BA702}" type="presParOf" srcId="{30587D9A-0207-4C81-93B7-B83DA8E30290}" destId="{9DABCFA6-E924-4563-8E6F-7864A6090FE2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2C29EE-B4FC-4A3D-901E-3AD0DFF7B006}" type="doc">
      <dgm:prSet loTypeId="urn:microsoft.com/office/officeart/2005/8/layout/radial4" loCatId="relationship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hr-HR"/>
        </a:p>
      </dgm:t>
    </dgm:pt>
    <dgm:pt modelId="{A2858E56-93CE-40E9-8030-4D70DF0C12D2}">
      <dgm:prSet phldrT="[Text]"/>
      <dgm:spPr/>
      <dgm:t>
        <a:bodyPr/>
        <a:lstStyle/>
        <a:p>
          <a:r>
            <a:rPr lang="hr-HR" dirty="0" smtClean="0"/>
            <a:t>Novozaposleni u turizmu </a:t>
          </a:r>
          <a:r>
            <a:rPr lang="hr-HR" dirty="0" smtClean="0"/>
            <a:t>2014. godina</a:t>
          </a:r>
          <a:endParaRPr lang="hr-HR" dirty="0"/>
        </a:p>
      </dgm:t>
    </dgm:pt>
    <dgm:pt modelId="{358FD43F-3A34-4E37-8EBA-9EFC81D78690}" type="parTrans" cxnId="{1442562F-EAF1-42B4-8B5A-1F37281B9B9D}">
      <dgm:prSet/>
      <dgm:spPr/>
      <dgm:t>
        <a:bodyPr/>
        <a:lstStyle/>
        <a:p>
          <a:endParaRPr lang="hr-HR"/>
        </a:p>
      </dgm:t>
    </dgm:pt>
    <dgm:pt modelId="{FA5D69B3-5E1D-4734-AED0-456AD56045BA}" type="sibTrans" cxnId="{1442562F-EAF1-42B4-8B5A-1F37281B9B9D}">
      <dgm:prSet/>
      <dgm:spPr/>
      <dgm:t>
        <a:bodyPr/>
        <a:lstStyle/>
        <a:p>
          <a:endParaRPr lang="hr-HR"/>
        </a:p>
      </dgm:t>
    </dgm:pt>
    <dgm:pt modelId="{97943D9E-A4B5-446C-A6F5-C7E0FB58F2BB}">
      <dgm:prSet phldrT="[Text]"/>
      <dgm:spPr/>
      <dgm:t>
        <a:bodyPr/>
        <a:lstStyle/>
        <a:p>
          <a:r>
            <a:rPr lang="hr-H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40.514 zaposlenih u turističkom sektoru</a:t>
          </a:r>
        </a:p>
        <a:p>
          <a:r>
            <a:rPr lang="hr-H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Rast od 12,6%</a:t>
          </a:r>
          <a:endParaRPr lang="hr-H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F72496C-4F8B-4698-8138-3CB06463FF59}" type="parTrans" cxnId="{F6322197-36D8-4DE7-9BE2-60DF0D3D6B6B}">
      <dgm:prSet/>
      <dgm:spPr/>
      <dgm:t>
        <a:bodyPr/>
        <a:lstStyle/>
        <a:p>
          <a:endParaRPr lang="hr-HR"/>
        </a:p>
      </dgm:t>
    </dgm:pt>
    <dgm:pt modelId="{5C93AF9D-B6A6-4878-8207-26CBA6EF639D}" type="sibTrans" cxnId="{F6322197-36D8-4DE7-9BE2-60DF0D3D6B6B}">
      <dgm:prSet/>
      <dgm:spPr/>
      <dgm:t>
        <a:bodyPr/>
        <a:lstStyle/>
        <a:p>
          <a:endParaRPr lang="hr-HR"/>
        </a:p>
      </dgm:t>
    </dgm:pt>
    <dgm:pt modelId="{1AD7EBB8-3FA8-40F8-95E9-DD60CD1A1989}">
      <dgm:prSet phldrT="[Text]"/>
      <dgm:spPr/>
      <dgm:t>
        <a:bodyPr/>
        <a:lstStyle/>
        <a:p>
          <a:r>
            <a:rPr lang="hr-H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Udio u ukupnom broju novozaposlenih 19,9 %</a:t>
          </a:r>
          <a:endParaRPr lang="hr-H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D23CFC3-BF26-4956-87B9-76EA13F4777B}" type="parTrans" cxnId="{EFDAB23E-7CE6-4EED-A520-43BA80EFF021}">
      <dgm:prSet/>
      <dgm:spPr/>
      <dgm:t>
        <a:bodyPr/>
        <a:lstStyle/>
        <a:p>
          <a:endParaRPr lang="hr-HR"/>
        </a:p>
      </dgm:t>
    </dgm:pt>
    <dgm:pt modelId="{2DC0EBDB-7C6E-4BE0-B7B6-734EF04A787B}" type="sibTrans" cxnId="{EFDAB23E-7CE6-4EED-A520-43BA80EFF021}">
      <dgm:prSet/>
      <dgm:spPr/>
      <dgm:t>
        <a:bodyPr/>
        <a:lstStyle/>
        <a:p>
          <a:endParaRPr lang="hr-HR"/>
        </a:p>
      </dgm:t>
    </dgm:pt>
    <dgm:pt modelId="{7060F54C-03B8-4469-B9AA-EE6FFBACBAEF}">
      <dgm:prSet phldrT="[Text]"/>
      <dgm:spPr/>
      <dgm:t>
        <a:bodyPr/>
        <a:lstStyle/>
        <a:p>
          <a:r>
            <a:rPr lang="hr-H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Najtraženija zanimanja - novozaposleni :</a:t>
          </a:r>
        </a:p>
        <a:p>
          <a:r>
            <a:rPr lang="hr-H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Konobari (+ 10,8%)</a:t>
          </a:r>
        </a:p>
        <a:p>
          <a:r>
            <a:rPr lang="hr-H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Kuhari ( + 15,4%)</a:t>
          </a:r>
        </a:p>
        <a:p>
          <a:r>
            <a:rPr lang="hr-H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Sobarice (+ 4,3%)</a:t>
          </a:r>
          <a:endParaRPr lang="hr-H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719B983-B622-4634-A1B4-B90629989FDD}" type="parTrans" cxnId="{C0A4D3FF-A4D2-455B-948A-C5F951BAEA53}">
      <dgm:prSet/>
      <dgm:spPr/>
      <dgm:t>
        <a:bodyPr/>
        <a:lstStyle/>
        <a:p>
          <a:endParaRPr lang="hr-HR"/>
        </a:p>
      </dgm:t>
    </dgm:pt>
    <dgm:pt modelId="{D12ECBF2-42FF-4B47-AF4A-32617BA20083}" type="sibTrans" cxnId="{C0A4D3FF-A4D2-455B-948A-C5F951BAEA53}">
      <dgm:prSet/>
      <dgm:spPr/>
      <dgm:t>
        <a:bodyPr/>
        <a:lstStyle/>
        <a:p>
          <a:endParaRPr lang="hr-HR"/>
        </a:p>
      </dgm:t>
    </dgm:pt>
    <dgm:pt modelId="{B90E457B-4026-4491-8A69-37C19326E1F6}" type="pres">
      <dgm:prSet presAssocID="{272C29EE-B4FC-4A3D-901E-3AD0DFF7B00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25C295A1-5989-4E5E-B6B4-9F1CA625AE39}" type="pres">
      <dgm:prSet presAssocID="{A2858E56-93CE-40E9-8030-4D70DF0C12D2}" presName="centerShape" presStyleLbl="node0" presStyleIdx="0" presStyleCnt="1"/>
      <dgm:spPr/>
      <dgm:t>
        <a:bodyPr/>
        <a:lstStyle/>
        <a:p>
          <a:endParaRPr lang="hr-HR"/>
        </a:p>
      </dgm:t>
    </dgm:pt>
    <dgm:pt modelId="{B018E500-56D9-4AF9-95F5-02BF60FEA66B}" type="pres">
      <dgm:prSet presAssocID="{7F72496C-4F8B-4698-8138-3CB06463FF59}" presName="parTrans" presStyleLbl="bgSibTrans2D1" presStyleIdx="0" presStyleCnt="3"/>
      <dgm:spPr/>
      <dgm:t>
        <a:bodyPr/>
        <a:lstStyle/>
        <a:p>
          <a:endParaRPr lang="hr-HR"/>
        </a:p>
      </dgm:t>
    </dgm:pt>
    <dgm:pt modelId="{5206A3C6-023E-4EAB-8E91-9E2EBB750848}" type="pres">
      <dgm:prSet presAssocID="{97943D9E-A4B5-446C-A6F5-C7E0FB58F2B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7A33E29-E7F5-4D94-A96B-A59E07DBEA0A}" type="pres">
      <dgm:prSet presAssocID="{0D23CFC3-BF26-4956-87B9-76EA13F4777B}" presName="parTrans" presStyleLbl="bgSibTrans2D1" presStyleIdx="1" presStyleCnt="3"/>
      <dgm:spPr/>
      <dgm:t>
        <a:bodyPr/>
        <a:lstStyle/>
        <a:p>
          <a:endParaRPr lang="hr-HR"/>
        </a:p>
      </dgm:t>
    </dgm:pt>
    <dgm:pt modelId="{B0477B59-47B5-4DE5-B890-2A97ABFA74DB}" type="pres">
      <dgm:prSet presAssocID="{1AD7EBB8-3FA8-40F8-95E9-DD60CD1A198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35A5273-05F4-4119-8FF9-5DDE7F79851F}" type="pres">
      <dgm:prSet presAssocID="{0719B983-B622-4634-A1B4-B90629989FDD}" presName="parTrans" presStyleLbl="bgSibTrans2D1" presStyleIdx="2" presStyleCnt="3"/>
      <dgm:spPr/>
      <dgm:t>
        <a:bodyPr/>
        <a:lstStyle/>
        <a:p>
          <a:endParaRPr lang="hr-HR"/>
        </a:p>
      </dgm:t>
    </dgm:pt>
    <dgm:pt modelId="{35DE5A01-B664-4617-834B-90CE8F8A43FA}" type="pres">
      <dgm:prSet presAssocID="{7060F54C-03B8-4469-B9AA-EE6FFBACBAE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772ED2FB-2100-444A-A9BC-9C13BF144178}" type="presOf" srcId="{0719B983-B622-4634-A1B4-B90629989FDD}" destId="{335A5273-05F4-4119-8FF9-5DDE7F79851F}" srcOrd="0" destOrd="0" presId="urn:microsoft.com/office/officeart/2005/8/layout/radial4"/>
    <dgm:cxn modelId="{84D024B2-D10A-4C6A-9B5F-144C7C92F871}" type="presOf" srcId="{272C29EE-B4FC-4A3D-901E-3AD0DFF7B006}" destId="{B90E457B-4026-4491-8A69-37C19326E1F6}" srcOrd="0" destOrd="0" presId="urn:microsoft.com/office/officeart/2005/8/layout/radial4"/>
    <dgm:cxn modelId="{3131C402-BE96-43AB-88A6-C6C01CC86B1B}" type="presOf" srcId="{7060F54C-03B8-4469-B9AA-EE6FFBACBAEF}" destId="{35DE5A01-B664-4617-834B-90CE8F8A43FA}" srcOrd="0" destOrd="0" presId="urn:microsoft.com/office/officeart/2005/8/layout/radial4"/>
    <dgm:cxn modelId="{16D41DB3-555A-48B9-A5EC-78B07251CF7A}" type="presOf" srcId="{1AD7EBB8-3FA8-40F8-95E9-DD60CD1A1989}" destId="{B0477B59-47B5-4DE5-B890-2A97ABFA74DB}" srcOrd="0" destOrd="0" presId="urn:microsoft.com/office/officeart/2005/8/layout/radial4"/>
    <dgm:cxn modelId="{EA8818EA-72BA-489F-AA97-6223B98F023C}" type="presOf" srcId="{97943D9E-A4B5-446C-A6F5-C7E0FB58F2BB}" destId="{5206A3C6-023E-4EAB-8E91-9E2EBB750848}" srcOrd="0" destOrd="0" presId="urn:microsoft.com/office/officeart/2005/8/layout/radial4"/>
    <dgm:cxn modelId="{1442562F-EAF1-42B4-8B5A-1F37281B9B9D}" srcId="{272C29EE-B4FC-4A3D-901E-3AD0DFF7B006}" destId="{A2858E56-93CE-40E9-8030-4D70DF0C12D2}" srcOrd="0" destOrd="0" parTransId="{358FD43F-3A34-4E37-8EBA-9EFC81D78690}" sibTransId="{FA5D69B3-5E1D-4734-AED0-456AD56045BA}"/>
    <dgm:cxn modelId="{C0A4D3FF-A4D2-455B-948A-C5F951BAEA53}" srcId="{A2858E56-93CE-40E9-8030-4D70DF0C12D2}" destId="{7060F54C-03B8-4469-B9AA-EE6FFBACBAEF}" srcOrd="2" destOrd="0" parTransId="{0719B983-B622-4634-A1B4-B90629989FDD}" sibTransId="{D12ECBF2-42FF-4B47-AF4A-32617BA20083}"/>
    <dgm:cxn modelId="{48CD4209-EFA0-44D8-A850-F596077861D7}" type="presOf" srcId="{7F72496C-4F8B-4698-8138-3CB06463FF59}" destId="{B018E500-56D9-4AF9-95F5-02BF60FEA66B}" srcOrd="0" destOrd="0" presId="urn:microsoft.com/office/officeart/2005/8/layout/radial4"/>
    <dgm:cxn modelId="{16177E9D-9D5F-4A18-A05C-C18949FD6BFA}" type="presOf" srcId="{0D23CFC3-BF26-4956-87B9-76EA13F4777B}" destId="{67A33E29-E7F5-4D94-A96B-A59E07DBEA0A}" srcOrd="0" destOrd="0" presId="urn:microsoft.com/office/officeart/2005/8/layout/radial4"/>
    <dgm:cxn modelId="{F6322197-36D8-4DE7-9BE2-60DF0D3D6B6B}" srcId="{A2858E56-93CE-40E9-8030-4D70DF0C12D2}" destId="{97943D9E-A4B5-446C-A6F5-C7E0FB58F2BB}" srcOrd="0" destOrd="0" parTransId="{7F72496C-4F8B-4698-8138-3CB06463FF59}" sibTransId="{5C93AF9D-B6A6-4878-8207-26CBA6EF639D}"/>
    <dgm:cxn modelId="{03E00700-4F07-485F-9A78-3FBE2B4FB2BE}" type="presOf" srcId="{A2858E56-93CE-40E9-8030-4D70DF0C12D2}" destId="{25C295A1-5989-4E5E-B6B4-9F1CA625AE39}" srcOrd="0" destOrd="0" presId="urn:microsoft.com/office/officeart/2005/8/layout/radial4"/>
    <dgm:cxn modelId="{EFDAB23E-7CE6-4EED-A520-43BA80EFF021}" srcId="{A2858E56-93CE-40E9-8030-4D70DF0C12D2}" destId="{1AD7EBB8-3FA8-40F8-95E9-DD60CD1A1989}" srcOrd="1" destOrd="0" parTransId="{0D23CFC3-BF26-4956-87B9-76EA13F4777B}" sibTransId="{2DC0EBDB-7C6E-4BE0-B7B6-734EF04A787B}"/>
    <dgm:cxn modelId="{6BA7DE28-19CB-4AD8-B57B-F1E17D35C60D}" type="presParOf" srcId="{B90E457B-4026-4491-8A69-37C19326E1F6}" destId="{25C295A1-5989-4E5E-B6B4-9F1CA625AE39}" srcOrd="0" destOrd="0" presId="urn:microsoft.com/office/officeart/2005/8/layout/radial4"/>
    <dgm:cxn modelId="{79962456-3559-434C-B020-F68562D4DF57}" type="presParOf" srcId="{B90E457B-4026-4491-8A69-37C19326E1F6}" destId="{B018E500-56D9-4AF9-95F5-02BF60FEA66B}" srcOrd="1" destOrd="0" presId="urn:microsoft.com/office/officeart/2005/8/layout/radial4"/>
    <dgm:cxn modelId="{B611C954-8E78-4E74-A1FB-8745C7D27AC7}" type="presParOf" srcId="{B90E457B-4026-4491-8A69-37C19326E1F6}" destId="{5206A3C6-023E-4EAB-8E91-9E2EBB750848}" srcOrd="2" destOrd="0" presId="urn:microsoft.com/office/officeart/2005/8/layout/radial4"/>
    <dgm:cxn modelId="{D4761FC8-E9CC-41F9-A41F-9F6DFD3B3F81}" type="presParOf" srcId="{B90E457B-4026-4491-8A69-37C19326E1F6}" destId="{67A33E29-E7F5-4D94-A96B-A59E07DBEA0A}" srcOrd="3" destOrd="0" presId="urn:microsoft.com/office/officeart/2005/8/layout/radial4"/>
    <dgm:cxn modelId="{2D87D7BE-E6D5-4BCD-B80F-F38F5A814711}" type="presParOf" srcId="{B90E457B-4026-4491-8A69-37C19326E1F6}" destId="{B0477B59-47B5-4DE5-B890-2A97ABFA74DB}" srcOrd="4" destOrd="0" presId="urn:microsoft.com/office/officeart/2005/8/layout/radial4"/>
    <dgm:cxn modelId="{A5E0E175-198B-40A9-B4F5-92E4ECA34155}" type="presParOf" srcId="{B90E457B-4026-4491-8A69-37C19326E1F6}" destId="{335A5273-05F4-4119-8FF9-5DDE7F79851F}" srcOrd="5" destOrd="0" presId="urn:microsoft.com/office/officeart/2005/8/layout/radial4"/>
    <dgm:cxn modelId="{8158CD59-79F4-427B-B476-EC6A9DA226B5}" type="presParOf" srcId="{B90E457B-4026-4491-8A69-37C19326E1F6}" destId="{35DE5A01-B664-4617-834B-90CE8F8A43FA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7D4D008-2EAF-4D25-8E0F-A1E1FF98C2D6}" type="doc">
      <dgm:prSet loTypeId="urn:microsoft.com/office/officeart/2005/8/layout/hierarchy1" loCatId="hierarchy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hr-HR"/>
        </a:p>
      </dgm:t>
    </dgm:pt>
    <dgm:pt modelId="{8517E286-39EE-4504-A979-C317FB796E04}">
      <dgm:prSet phldrT="[Text]"/>
      <dgm:spPr/>
      <dgm:t>
        <a:bodyPr/>
        <a:lstStyle/>
        <a:p>
          <a:r>
            <a:rPr lang="hr-HR" dirty="0" smtClean="0"/>
            <a:t>18.082 </a:t>
          </a:r>
          <a:r>
            <a:rPr lang="hr-HR" dirty="0" smtClean="0"/>
            <a:t>novozaposlenih u  </a:t>
          </a:r>
          <a:r>
            <a:rPr lang="hr-HR" dirty="0" smtClean="0"/>
            <a:t>mladih osoba od 15 -29 </a:t>
          </a:r>
          <a:r>
            <a:rPr lang="hr-HR" dirty="0" smtClean="0"/>
            <a:t>godina u turizmu</a:t>
          </a:r>
          <a:endParaRPr lang="hr-HR" dirty="0"/>
        </a:p>
      </dgm:t>
    </dgm:pt>
    <dgm:pt modelId="{7DE661A7-F33C-486A-903C-8BE228721DAF}" type="parTrans" cxnId="{C61B0494-4014-4727-B1CD-61E80FADDFCA}">
      <dgm:prSet/>
      <dgm:spPr/>
      <dgm:t>
        <a:bodyPr/>
        <a:lstStyle/>
        <a:p>
          <a:endParaRPr lang="hr-HR"/>
        </a:p>
      </dgm:t>
    </dgm:pt>
    <dgm:pt modelId="{ADC2E248-83FC-4E1D-9BBE-8A5E684B565E}" type="sibTrans" cxnId="{C61B0494-4014-4727-B1CD-61E80FADDFCA}">
      <dgm:prSet/>
      <dgm:spPr/>
      <dgm:t>
        <a:bodyPr/>
        <a:lstStyle/>
        <a:p>
          <a:endParaRPr lang="hr-HR"/>
        </a:p>
      </dgm:t>
    </dgm:pt>
    <dgm:pt modelId="{71DE722A-4011-4FE9-A73E-3542B4781914}">
      <dgm:prSet phldrT="[Text]"/>
      <dgm:spPr/>
      <dgm:t>
        <a:bodyPr/>
        <a:lstStyle/>
        <a:p>
          <a:r>
            <a:rPr lang="hr-HR" dirty="0" smtClean="0"/>
            <a:t>15-19 (2.317)</a:t>
          </a:r>
          <a:endParaRPr lang="hr-HR" dirty="0"/>
        </a:p>
      </dgm:t>
    </dgm:pt>
    <dgm:pt modelId="{5D19D4D5-F4D8-4EBF-BA58-AA28ECE35CA5}" type="parTrans" cxnId="{30B21B9C-299C-4D8B-AFD8-CB984669CE6B}">
      <dgm:prSet/>
      <dgm:spPr/>
      <dgm:t>
        <a:bodyPr/>
        <a:lstStyle/>
        <a:p>
          <a:endParaRPr lang="hr-HR"/>
        </a:p>
      </dgm:t>
    </dgm:pt>
    <dgm:pt modelId="{575AE90A-0ED4-4CDD-B151-32464CCFFB82}" type="sibTrans" cxnId="{30B21B9C-299C-4D8B-AFD8-CB984669CE6B}">
      <dgm:prSet/>
      <dgm:spPr/>
      <dgm:t>
        <a:bodyPr/>
        <a:lstStyle/>
        <a:p>
          <a:endParaRPr lang="hr-HR"/>
        </a:p>
      </dgm:t>
    </dgm:pt>
    <dgm:pt modelId="{7A21C12A-CD31-44F3-B232-3A3FFFB3322E}">
      <dgm:prSet phldrT="[Text]"/>
      <dgm:spPr/>
      <dgm:t>
        <a:bodyPr/>
        <a:lstStyle/>
        <a:p>
          <a:r>
            <a:rPr lang="hr-HR" dirty="0" smtClean="0"/>
            <a:t>20-24 (8.572)</a:t>
          </a:r>
          <a:endParaRPr lang="hr-HR" dirty="0"/>
        </a:p>
      </dgm:t>
    </dgm:pt>
    <dgm:pt modelId="{77B95B44-F60D-452B-A294-F238B738A710}" type="parTrans" cxnId="{015C5010-A3FB-4826-B5A5-B13B43026560}">
      <dgm:prSet/>
      <dgm:spPr/>
      <dgm:t>
        <a:bodyPr/>
        <a:lstStyle/>
        <a:p>
          <a:endParaRPr lang="hr-HR"/>
        </a:p>
      </dgm:t>
    </dgm:pt>
    <dgm:pt modelId="{368415C0-712C-49BF-8F69-CDA1B1503101}" type="sibTrans" cxnId="{015C5010-A3FB-4826-B5A5-B13B43026560}">
      <dgm:prSet/>
      <dgm:spPr/>
      <dgm:t>
        <a:bodyPr/>
        <a:lstStyle/>
        <a:p>
          <a:endParaRPr lang="hr-HR"/>
        </a:p>
      </dgm:t>
    </dgm:pt>
    <dgm:pt modelId="{8C3879AE-853C-4B8F-9EEC-13AE675EBB06}">
      <dgm:prSet/>
      <dgm:spPr/>
      <dgm:t>
        <a:bodyPr/>
        <a:lstStyle/>
        <a:p>
          <a:r>
            <a:rPr lang="hr-HR" smtClean="0"/>
            <a:t>25-29 (7.193)</a:t>
          </a:r>
          <a:endParaRPr lang="hr-HR"/>
        </a:p>
      </dgm:t>
    </dgm:pt>
    <dgm:pt modelId="{44FEA7B2-9A8E-4B23-B5F4-A960EA422BA1}" type="parTrans" cxnId="{B5DD7495-F57B-4064-AFD3-8933A6E5E2D6}">
      <dgm:prSet/>
      <dgm:spPr/>
      <dgm:t>
        <a:bodyPr/>
        <a:lstStyle/>
        <a:p>
          <a:endParaRPr lang="hr-HR"/>
        </a:p>
      </dgm:t>
    </dgm:pt>
    <dgm:pt modelId="{F1B0F9CF-754F-4108-AFC9-8EF1B8D3933E}" type="sibTrans" cxnId="{B5DD7495-F57B-4064-AFD3-8933A6E5E2D6}">
      <dgm:prSet/>
      <dgm:spPr/>
      <dgm:t>
        <a:bodyPr/>
        <a:lstStyle/>
        <a:p>
          <a:endParaRPr lang="hr-HR"/>
        </a:p>
      </dgm:t>
    </dgm:pt>
    <dgm:pt modelId="{B623881A-E38B-48E5-B889-9AE83E661EDF}" type="pres">
      <dgm:prSet presAssocID="{B7D4D008-2EAF-4D25-8E0F-A1E1FF98C2D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  <dgm:pt modelId="{292D6F97-A542-481A-AD84-8B12CDAEFF5C}" type="pres">
      <dgm:prSet presAssocID="{8517E286-39EE-4504-A979-C317FB796E04}" presName="hierRoot1" presStyleCnt="0"/>
      <dgm:spPr/>
    </dgm:pt>
    <dgm:pt modelId="{854D9C9F-D40F-42F7-BD1A-FC6D949C346C}" type="pres">
      <dgm:prSet presAssocID="{8517E286-39EE-4504-A979-C317FB796E04}" presName="composite" presStyleCnt="0"/>
      <dgm:spPr/>
    </dgm:pt>
    <dgm:pt modelId="{A0CFD2E4-8D3D-4110-9814-71EA0EE30090}" type="pres">
      <dgm:prSet presAssocID="{8517E286-39EE-4504-A979-C317FB796E04}" presName="background" presStyleLbl="node0" presStyleIdx="0" presStyleCnt="1"/>
      <dgm:spPr/>
    </dgm:pt>
    <dgm:pt modelId="{010734B6-074F-45F4-800A-4B27F917EE40}" type="pres">
      <dgm:prSet presAssocID="{8517E286-39EE-4504-A979-C317FB796E04}" presName="text" presStyleLbl="fgAcc0" presStyleIdx="0" presStyleCnt="1" custScaleX="12053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B4137458-0F7F-4BA1-B48A-C739BD1C3AED}" type="pres">
      <dgm:prSet presAssocID="{8517E286-39EE-4504-A979-C317FB796E04}" presName="hierChild2" presStyleCnt="0"/>
      <dgm:spPr/>
    </dgm:pt>
    <dgm:pt modelId="{3AD3A0C5-3AD9-4C1E-9128-9878D8BFF8A3}" type="pres">
      <dgm:prSet presAssocID="{5D19D4D5-F4D8-4EBF-BA58-AA28ECE35CA5}" presName="Name10" presStyleLbl="parChTrans1D2" presStyleIdx="0" presStyleCnt="3"/>
      <dgm:spPr/>
      <dgm:t>
        <a:bodyPr/>
        <a:lstStyle/>
        <a:p>
          <a:endParaRPr lang="hr-HR"/>
        </a:p>
      </dgm:t>
    </dgm:pt>
    <dgm:pt modelId="{D3485071-794A-48DD-95E2-0DDCB3196062}" type="pres">
      <dgm:prSet presAssocID="{71DE722A-4011-4FE9-A73E-3542B4781914}" presName="hierRoot2" presStyleCnt="0"/>
      <dgm:spPr/>
    </dgm:pt>
    <dgm:pt modelId="{AD1C1725-CD14-4A6E-BE44-CD0F5FCB77CB}" type="pres">
      <dgm:prSet presAssocID="{71DE722A-4011-4FE9-A73E-3542B4781914}" presName="composite2" presStyleCnt="0"/>
      <dgm:spPr/>
    </dgm:pt>
    <dgm:pt modelId="{F229DCDB-E85B-420D-9D0D-C958CC9685B7}" type="pres">
      <dgm:prSet presAssocID="{71DE722A-4011-4FE9-A73E-3542B4781914}" presName="background2" presStyleLbl="node2" presStyleIdx="0" presStyleCnt="3"/>
      <dgm:spPr/>
    </dgm:pt>
    <dgm:pt modelId="{4F3FD08B-BFC9-4B01-908B-75F224F73EEF}" type="pres">
      <dgm:prSet presAssocID="{71DE722A-4011-4FE9-A73E-3542B4781914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E7A46D3E-C6CB-4634-8097-1E582CBA7510}" type="pres">
      <dgm:prSet presAssocID="{71DE722A-4011-4FE9-A73E-3542B4781914}" presName="hierChild3" presStyleCnt="0"/>
      <dgm:spPr/>
    </dgm:pt>
    <dgm:pt modelId="{A4F26D36-DB74-457B-BF72-9DEBA2D7D8AE}" type="pres">
      <dgm:prSet presAssocID="{77B95B44-F60D-452B-A294-F238B738A710}" presName="Name10" presStyleLbl="parChTrans1D2" presStyleIdx="1" presStyleCnt="3"/>
      <dgm:spPr/>
      <dgm:t>
        <a:bodyPr/>
        <a:lstStyle/>
        <a:p>
          <a:endParaRPr lang="hr-HR"/>
        </a:p>
      </dgm:t>
    </dgm:pt>
    <dgm:pt modelId="{6D61FF74-BE17-45FE-841D-F851935FE997}" type="pres">
      <dgm:prSet presAssocID="{7A21C12A-CD31-44F3-B232-3A3FFFB3322E}" presName="hierRoot2" presStyleCnt="0"/>
      <dgm:spPr/>
    </dgm:pt>
    <dgm:pt modelId="{5FEF72B0-BC44-48FD-8233-DCC047444EDA}" type="pres">
      <dgm:prSet presAssocID="{7A21C12A-CD31-44F3-B232-3A3FFFB3322E}" presName="composite2" presStyleCnt="0"/>
      <dgm:spPr/>
    </dgm:pt>
    <dgm:pt modelId="{32F8C7EE-77D7-4DA0-AE6F-40966A898532}" type="pres">
      <dgm:prSet presAssocID="{7A21C12A-CD31-44F3-B232-3A3FFFB3322E}" presName="background2" presStyleLbl="node2" presStyleIdx="1" presStyleCnt="3"/>
      <dgm:spPr/>
    </dgm:pt>
    <dgm:pt modelId="{127BF554-1CFE-4401-81FF-A9170C419497}" type="pres">
      <dgm:prSet presAssocID="{7A21C12A-CD31-44F3-B232-3A3FFFB3322E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7532587F-477B-40BA-877B-2CD7977D6068}" type="pres">
      <dgm:prSet presAssocID="{7A21C12A-CD31-44F3-B232-3A3FFFB3322E}" presName="hierChild3" presStyleCnt="0"/>
      <dgm:spPr/>
    </dgm:pt>
    <dgm:pt modelId="{5605AC68-775A-4DA2-A123-7AEDE302032E}" type="pres">
      <dgm:prSet presAssocID="{44FEA7B2-9A8E-4B23-B5F4-A960EA422BA1}" presName="Name10" presStyleLbl="parChTrans1D2" presStyleIdx="2" presStyleCnt="3"/>
      <dgm:spPr/>
      <dgm:t>
        <a:bodyPr/>
        <a:lstStyle/>
        <a:p>
          <a:endParaRPr lang="hr-HR"/>
        </a:p>
      </dgm:t>
    </dgm:pt>
    <dgm:pt modelId="{4A128B94-1522-407D-9487-62C77912F225}" type="pres">
      <dgm:prSet presAssocID="{8C3879AE-853C-4B8F-9EEC-13AE675EBB06}" presName="hierRoot2" presStyleCnt="0"/>
      <dgm:spPr/>
    </dgm:pt>
    <dgm:pt modelId="{CF74CBDB-3B75-4CC6-87AC-79627C94663A}" type="pres">
      <dgm:prSet presAssocID="{8C3879AE-853C-4B8F-9EEC-13AE675EBB06}" presName="composite2" presStyleCnt="0"/>
      <dgm:spPr/>
    </dgm:pt>
    <dgm:pt modelId="{F49D6DCE-09AC-4758-AD01-DBB1C6697502}" type="pres">
      <dgm:prSet presAssocID="{8C3879AE-853C-4B8F-9EEC-13AE675EBB06}" presName="background2" presStyleLbl="node2" presStyleIdx="2" presStyleCnt="3"/>
      <dgm:spPr/>
    </dgm:pt>
    <dgm:pt modelId="{6E36F034-90EB-4D4D-BE70-8E736DF3D7E5}" type="pres">
      <dgm:prSet presAssocID="{8C3879AE-853C-4B8F-9EEC-13AE675EBB06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DCECFD86-D1FB-440E-813D-9C224B7C7D6A}" type="pres">
      <dgm:prSet presAssocID="{8C3879AE-853C-4B8F-9EEC-13AE675EBB06}" presName="hierChild3" presStyleCnt="0"/>
      <dgm:spPr/>
    </dgm:pt>
  </dgm:ptLst>
  <dgm:cxnLst>
    <dgm:cxn modelId="{30B21B9C-299C-4D8B-AFD8-CB984669CE6B}" srcId="{8517E286-39EE-4504-A979-C317FB796E04}" destId="{71DE722A-4011-4FE9-A73E-3542B4781914}" srcOrd="0" destOrd="0" parTransId="{5D19D4D5-F4D8-4EBF-BA58-AA28ECE35CA5}" sibTransId="{575AE90A-0ED4-4CDD-B151-32464CCFFB82}"/>
    <dgm:cxn modelId="{015C5010-A3FB-4826-B5A5-B13B43026560}" srcId="{8517E286-39EE-4504-A979-C317FB796E04}" destId="{7A21C12A-CD31-44F3-B232-3A3FFFB3322E}" srcOrd="1" destOrd="0" parTransId="{77B95B44-F60D-452B-A294-F238B738A710}" sibTransId="{368415C0-712C-49BF-8F69-CDA1B1503101}"/>
    <dgm:cxn modelId="{FAE3C16F-E8CF-4AC0-AE95-0AF8019D9B81}" type="presOf" srcId="{77B95B44-F60D-452B-A294-F238B738A710}" destId="{A4F26D36-DB74-457B-BF72-9DEBA2D7D8AE}" srcOrd="0" destOrd="0" presId="urn:microsoft.com/office/officeart/2005/8/layout/hierarchy1"/>
    <dgm:cxn modelId="{5D91ADB3-1A27-4C14-B883-186D5A5A1046}" type="presOf" srcId="{5D19D4D5-F4D8-4EBF-BA58-AA28ECE35CA5}" destId="{3AD3A0C5-3AD9-4C1E-9128-9878D8BFF8A3}" srcOrd="0" destOrd="0" presId="urn:microsoft.com/office/officeart/2005/8/layout/hierarchy1"/>
    <dgm:cxn modelId="{2B6450A0-A906-494A-B8D5-62263CE601D8}" type="presOf" srcId="{71DE722A-4011-4FE9-A73E-3542B4781914}" destId="{4F3FD08B-BFC9-4B01-908B-75F224F73EEF}" srcOrd="0" destOrd="0" presId="urn:microsoft.com/office/officeart/2005/8/layout/hierarchy1"/>
    <dgm:cxn modelId="{E24743A8-068D-4C55-882B-013DFB29B15A}" type="presOf" srcId="{B7D4D008-2EAF-4D25-8E0F-A1E1FF98C2D6}" destId="{B623881A-E38B-48E5-B889-9AE83E661EDF}" srcOrd="0" destOrd="0" presId="urn:microsoft.com/office/officeart/2005/8/layout/hierarchy1"/>
    <dgm:cxn modelId="{20A581D5-0FE0-45EF-961A-A031C3C66889}" type="presOf" srcId="{8517E286-39EE-4504-A979-C317FB796E04}" destId="{010734B6-074F-45F4-800A-4B27F917EE40}" srcOrd="0" destOrd="0" presId="urn:microsoft.com/office/officeart/2005/8/layout/hierarchy1"/>
    <dgm:cxn modelId="{CB752AE2-FFDB-42EE-949D-06F8D463108B}" type="presOf" srcId="{44FEA7B2-9A8E-4B23-B5F4-A960EA422BA1}" destId="{5605AC68-775A-4DA2-A123-7AEDE302032E}" srcOrd="0" destOrd="0" presId="urn:microsoft.com/office/officeart/2005/8/layout/hierarchy1"/>
    <dgm:cxn modelId="{87405825-55E7-4604-B912-56705187B8C0}" type="presOf" srcId="{7A21C12A-CD31-44F3-B232-3A3FFFB3322E}" destId="{127BF554-1CFE-4401-81FF-A9170C419497}" srcOrd="0" destOrd="0" presId="urn:microsoft.com/office/officeart/2005/8/layout/hierarchy1"/>
    <dgm:cxn modelId="{4669E87B-EC97-4AF9-8B28-F4DEC1AAE5B4}" type="presOf" srcId="{8C3879AE-853C-4B8F-9EEC-13AE675EBB06}" destId="{6E36F034-90EB-4D4D-BE70-8E736DF3D7E5}" srcOrd="0" destOrd="0" presId="urn:microsoft.com/office/officeart/2005/8/layout/hierarchy1"/>
    <dgm:cxn modelId="{C61B0494-4014-4727-B1CD-61E80FADDFCA}" srcId="{B7D4D008-2EAF-4D25-8E0F-A1E1FF98C2D6}" destId="{8517E286-39EE-4504-A979-C317FB796E04}" srcOrd="0" destOrd="0" parTransId="{7DE661A7-F33C-486A-903C-8BE228721DAF}" sibTransId="{ADC2E248-83FC-4E1D-9BBE-8A5E684B565E}"/>
    <dgm:cxn modelId="{B5DD7495-F57B-4064-AFD3-8933A6E5E2D6}" srcId="{8517E286-39EE-4504-A979-C317FB796E04}" destId="{8C3879AE-853C-4B8F-9EEC-13AE675EBB06}" srcOrd="2" destOrd="0" parTransId="{44FEA7B2-9A8E-4B23-B5F4-A960EA422BA1}" sibTransId="{F1B0F9CF-754F-4108-AFC9-8EF1B8D3933E}"/>
    <dgm:cxn modelId="{0C116264-575F-438F-B54E-13CE742A8066}" type="presParOf" srcId="{B623881A-E38B-48E5-B889-9AE83E661EDF}" destId="{292D6F97-A542-481A-AD84-8B12CDAEFF5C}" srcOrd="0" destOrd="0" presId="urn:microsoft.com/office/officeart/2005/8/layout/hierarchy1"/>
    <dgm:cxn modelId="{DBB0F023-5A7B-4B5B-9443-A3826DDFA312}" type="presParOf" srcId="{292D6F97-A542-481A-AD84-8B12CDAEFF5C}" destId="{854D9C9F-D40F-42F7-BD1A-FC6D949C346C}" srcOrd="0" destOrd="0" presId="urn:microsoft.com/office/officeart/2005/8/layout/hierarchy1"/>
    <dgm:cxn modelId="{0D5D34D4-F840-49C5-AB6E-CA1920E8C2B8}" type="presParOf" srcId="{854D9C9F-D40F-42F7-BD1A-FC6D949C346C}" destId="{A0CFD2E4-8D3D-4110-9814-71EA0EE30090}" srcOrd="0" destOrd="0" presId="urn:microsoft.com/office/officeart/2005/8/layout/hierarchy1"/>
    <dgm:cxn modelId="{48C1D6D0-E2D7-4C17-94B8-A3B1636B14E7}" type="presParOf" srcId="{854D9C9F-D40F-42F7-BD1A-FC6D949C346C}" destId="{010734B6-074F-45F4-800A-4B27F917EE40}" srcOrd="1" destOrd="0" presId="urn:microsoft.com/office/officeart/2005/8/layout/hierarchy1"/>
    <dgm:cxn modelId="{2ACA3648-0E2D-4C85-A294-651F38C92251}" type="presParOf" srcId="{292D6F97-A542-481A-AD84-8B12CDAEFF5C}" destId="{B4137458-0F7F-4BA1-B48A-C739BD1C3AED}" srcOrd="1" destOrd="0" presId="urn:microsoft.com/office/officeart/2005/8/layout/hierarchy1"/>
    <dgm:cxn modelId="{BFF5F165-7059-4DF2-B650-A2C30E808F4D}" type="presParOf" srcId="{B4137458-0F7F-4BA1-B48A-C739BD1C3AED}" destId="{3AD3A0C5-3AD9-4C1E-9128-9878D8BFF8A3}" srcOrd="0" destOrd="0" presId="urn:microsoft.com/office/officeart/2005/8/layout/hierarchy1"/>
    <dgm:cxn modelId="{59909A65-E58F-4B41-986C-634D21951935}" type="presParOf" srcId="{B4137458-0F7F-4BA1-B48A-C739BD1C3AED}" destId="{D3485071-794A-48DD-95E2-0DDCB3196062}" srcOrd="1" destOrd="0" presId="urn:microsoft.com/office/officeart/2005/8/layout/hierarchy1"/>
    <dgm:cxn modelId="{05523C1D-AEA4-4739-B95A-4AA208C3A2A8}" type="presParOf" srcId="{D3485071-794A-48DD-95E2-0DDCB3196062}" destId="{AD1C1725-CD14-4A6E-BE44-CD0F5FCB77CB}" srcOrd="0" destOrd="0" presId="urn:microsoft.com/office/officeart/2005/8/layout/hierarchy1"/>
    <dgm:cxn modelId="{3938861E-2337-4131-8072-D4F83FFDB26E}" type="presParOf" srcId="{AD1C1725-CD14-4A6E-BE44-CD0F5FCB77CB}" destId="{F229DCDB-E85B-420D-9D0D-C958CC9685B7}" srcOrd="0" destOrd="0" presId="urn:microsoft.com/office/officeart/2005/8/layout/hierarchy1"/>
    <dgm:cxn modelId="{47819F1E-9319-4570-8113-CB69E9A8DF5A}" type="presParOf" srcId="{AD1C1725-CD14-4A6E-BE44-CD0F5FCB77CB}" destId="{4F3FD08B-BFC9-4B01-908B-75F224F73EEF}" srcOrd="1" destOrd="0" presId="urn:microsoft.com/office/officeart/2005/8/layout/hierarchy1"/>
    <dgm:cxn modelId="{307646DE-B12D-4319-97D6-87B0E5FE1CC2}" type="presParOf" srcId="{D3485071-794A-48DD-95E2-0DDCB3196062}" destId="{E7A46D3E-C6CB-4634-8097-1E582CBA7510}" srcOrd="1" destOrd="0" presId="urn:microsoft.com/office/officeart/2005/8/layout/hierarchy1"/>
    <dgm:cxn modelId="{477FBA79-47D8-4029-9FDE-19457036D0F4}" type="presParOf" srcId="{B4137458-0F7F-4BA1-B48A-C739BD1C3AED}" destId="{A4F26D36-DB74-457B-BF72-9DEBA2D7D8AE}" srcOrd="2" destOrd="0" presId="urn:microsoft.com/office/officeart/2005/8/layout/hierarchy1"/>
    <dgm:cxn modelId="{BB476C49-CFD0-45F9-B52C-F9642202F9B0}" type="presParOf" srcId="{B4137458-0F7F-4BA1-B48A-C739BD1C3AED}" destId="{6D61FF74-BE17-45FE-841D-F851935FE997}" srcOrd="3" destOrd="0" presId="urn:microsoft.com/office/officeart/2005/8/layout/hierarchy1"/>
    <dgm:cxn modelId="{B8AC83C1-2B36-4ED2-B55C-2E3A545648C9}" type="presParOf" srcId="{6D61FF74-BE17-45FE-841D-F851935FE997}" destId="{5FEF72B0-BC44-48FD-8233-DCC047444EDA}" srcOrd="0" destOrd="0" presId="urn:microsoft.com/office/officeart/2005/8/layout/hierarchy1"/>
    <dgm:cxn modelId="{A9B6B957-26C6-4BA5-A519-6D8DACF2788B}" type="presParOf" srcId="{5FEF72B0-BC44-48FD-8233-DCC047444EDA}" destId="{32F8C7EE-77D7-4DA0-AE6F-40966A898532}" srcOrd="0" destOrd="0" presId="urn:microsoft.com/office/officeart/2005/8/layout/hierarchy1"/>
    <dgm:cxn modelId="{518BF2D0-F18E-416E-9430-BF4F745A91AC}" type="presParOf" srcId="{5FEF72B0-BC44-48FD-8233-DCC047444EDA}" destId="{127BF554-1CFE-4401-81FF-A9170C419497}" srcOrd="1" destOrd="0" presId="urn:microsoft.com/office/officeart/2005/8/layout/hierarchy1"/>
    <dgm:cxn modelId="{D80180ED-ED75-4B55-9DDD-72F49F6FC361}" type="presParOf" srcId="{6D61FF74-BE17-45FE-841D-F851935FE997}" destId="{7532587F-477B-40BA-877B-2CD7977D6068}" srcOrd="1" destOrd="0" presId="urn:microsoft.com/office/officeart/2005/8/layout/hierarchy1"/>
    <dgm:cxn modelId="{DF868619-2D96-4E45-BB67-55CB566BB8CD}" type="presParOf" srcId="{B4137458-0F7F-4BA1-B48A-C739BD1C3AED}" destId="{5605AC68-775A-4DA2-A123-7AEDE302032E}" srcOrd="4" destOrd="0" presId="urn:microsoft.com/office/officeart/2005/8/layout/hierarchy1"/>
    <dgm:cxn modelId="{938B9D75-8F65-4C41-8D55-2F9B7AB83123}" type="presParOf" srcId="{B4137458-0F7F-4BA1-B48A-C739BD1C3AED}" destId="{4A128B94-1522-407D-9487-62C77912F225}" srcOrd="5" destOrd="0" presId="urn:microsoft.com/office/officeart/2005/8/layout/hierarchy1"/>
    <dgm:cxn modelId="{191934D9-B0F1-415E-91BE-F3F23D0EB166}" type="presParOf" srcId="{4A128B94-1522-407D-9487-62C77912F225}" destId="{CF74CBDB-3B75-4CC6-87AC-79627C94663A}" srcOrd="0" destOrd="0" presId="urn:microsoft.com/office/officeart/2005/8/layout/hierarchy1"/>
    <dgm:cxn modelId="{D52FB782-7042-4FEC-8146-1E807058A046}" type="presParOf" srcId="{CF74CBDB-3B75-4CC6-87AC-79627C94663A}" destId="{F49D6DCE-09AC-4758-AD01-DBB1C6697502}" srcOrd="0" destOrd="0" presId="urn:microsoft.com/office/officeart/2005/8/layout/hierarchy1"/>
    <dgm:cxn modelId="{379CDD57-57BA-48E8-A215-B100D1693884}" type="presParOf" srcId="{CF74CBDB-3B75-4CC6-87AC-79627C94663A}" destId="{6E36F034-90EB-4D4D-BE70-8E736DF3D7E5}" srcOrd="1" destOrd="0" presId="urn:microsoft.com/office/officeart/2005/8/layout/hierarchy1"/>
    <dgm:cxn modelId="{ABD1CCB8-7A02-4B5E-B70B-81BE7152F70A}" type="presParOf" srcId="{4A128B94-1522-407D-9487-62C77912F225}" destId="{DCECFD86-D1FB-440E-813D-9C224B7C7D6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772673E-7E02-4D01-AA3D-4938E585733E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B44E4B39-4325-44DA-A0A7-E13DBA06CA85}">
      <dgm:prSet phldrT="[Text]"/>
      <dgm:spPr/>
      <dgm:t>
        <a:bodyPr/>
        <a:lstStyle/>
        <a:p>
          <a:r>
            <a:rPr lang="hr-HR" dirty="0" smtClean="0"/>
            <a:t>Potpora za očuvanje radnog mjesta – stalni sezonac</a:t>
          </a:r>
          <a:endParaRPr lang="hr-HR" dirty="0"/>
        </a:p>
      </dgm:t>
    </dgm:pt>
    <dgm:pt modelId="{8F4DCBAC-5389-4840-9DC1-45B4A8B1BA59}" type="parTrans" cxnId="{0C803A46-763B-4E11-A71C-A771B48808D6}">
      <dgm:prSet/>
      <dgm:spPr/>
      <dgm:t>
        <a:bodyPr/>
        <a:lstStyle/>
        <a:p>
          <a:endParaRPr lang="hr-HR"/>
        </a:p>
      </dgm:t>
    </dgm:pt>
    <dgm:pt modelId="{7FCB49D9-73BE-4DCA-98FA-0B398C4C0E4D}" type="sibTrans" cxnId="{0C803A46-763B-4E11-A71C-A771B48808D6}">
      <dgm:prSet/>
      <dgm:spPr/>
      <dgm:t>
        <a:bodyPr/>
        <a:lstStyle/>
        <a:p>
          <a:endParaRPr lang="hr-HR"/>
        </a:p>
      </dgm:t>
    </dgm:pt>
    <dgm:pt modelId="{B338A505-A005-4045-A7BB-4F58D2B60FAD}">
      <dgm:prSet phldrT="[Text]"/>
      <dgm:spPr/>
      <dgm:t>
        <a:bodyPr/>
        <a:lstStyle/>
        <a:p>
          <a:r>
            <a:rPr lang="hr-HR" dirty="0" smtClean="0"/>
            <a:t>Uključena 991 osoba</a:t>
          </a:r>
          <a:endParaRPr lang="hr-HR" dirty="0"/>
        </a:p>
      </dgm:t>
    </dgm:pt>
    <dgm:pt modelId="{4389D526-C445-427D-9E79-9ACD091482B6}" type="parTrans" cxnId="{58B69133-1593-404C-B292-9D5C0FCCD2F7}">
      <dgm:prSet/>
      <dgm:spPr/>
      <dgm:t>
        <a:bodyPr/>
        <a:lstStyle/>
        <a:p>
          <a:endParaRPr lang="hr-HR"/>
        </a:p>
      </dgm:t>
    </dgm:pt>
    <dgm:pt modelId="{1E4CF4D6-1638-41DD-A9A7-3A877108E088}" type="sibTrans" cxnId="{58B69133-1593-404C-B292-9D5C0FCCD2F7}">
      <dgm:prSet/>
      <dgm:spPr/>
      <dgm:t>
        <a:bodyPr/>
        <a:lstStyle/>
        <a:p>
          <a:endParaRPr lang="hr-HR"/>
        </a:p>
      </dgm:t>
    </dgm:pt>
    <dgm:pt modelId="{0F6AC2D3-A0D7-4899-B031-24E84C79941A}">
      <dgm:prSet phldrT="[Text]"/>
      <dgm:spPr/>
      <dgm:t>
        <a:bodyPr/>
        <a:lstStyle/>
        <a:p>
          <a:r>
            <a:rPr lang="hr-HR" dirty="0" smtClean="0"/>
            <a:t>309 mladih osoba</a:t>
          </a:r>
          <a:endParaRPr lang="hr-HR" dirty="0"/>
        </a:p>
      </dgm:t>
    </dgm:pt>
    <dgm:pt modelId="{B55541B2-9FA1-4B45-9412-1C0E879E3043}" type="parTrans" cxnId="{2C9562BC-49F1-4F1C-9655-D442B7CF22CB}">
      <dgm:prSet/>
      <dgm:spPr/>
      <dgm:t>
        <a:bodyPr/>
        <a:lstStyle/>
        <a:p>
          <a:endParaRPr lang="hr-HR"/>
        </a:p>
      </dgm:t>
    </dgm:pt>
    <dgm:pt modelId="{4EF7723C-C59D-4959-BA6F-840268EE49FF}" type="sibTrans" cxnId="{2C9562BC-49F1-4F1C-9655-D442B7CF22CB}">
      <dgm:prSet/>
      <dgm:spPr/>
      <dgm:t>
        <a:bodyPr/>
        <a:lstStyle/>
        <a:p>
          <a:endParaRPr lang="hr-HR"/>
        </a:p>
      </dgm:t>
    </dgm:pt>
    <dgm:pt modelId="{3AB03D8F-501D-4A83-9C51-3AC3132FD82E}" type="pres">
      <dgm:prSet presAssocID="{3772673E-7E02-4D01-AA3D-4938E585733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AF8AFC4D-CB7E-4A0B-97C6-BC7A303D8B21}" type="pres">
      <dgm:prSet presAssocID="{B338A505-A005-4045-A7BB-4F58D2B60FAD}" presName="boxAndChildren" presStyleCnt="0"/>
      <dgm:spPr/>
    </dgm:pt>
    <dgm:pt modelId="{F400FF9D-4C0A-4AE1-B051-4EBCD6288B10}" type="pres">
      <dgm:prSet presAssocID="{B338A505-A005-4045-A7BB-4F58D2B60FAD}" presName="parentTextBox" presStyleLbl="node1" presStyleIdx="0" presStyleCnt="2"/>
      <dgm:spPr/>
      <dgm:t>
        <a:bodyPr/>
        <a:lstStyle/>
        <a:p>
          <a:endParaRPr lang="hr-HR"/>
        </a:p>
      </dgm:t>
    </dgm:pt>
    <dgm:pt modelId="{4FD2FE7F-5588-4720-B5FA-F0E8A49CDD24}" type="pres">
      <dgm:prSet presAssocID="{B338A505-A005-4045-A7BB-4F58D2B60FAD}" presName="entireBox" presStyleLbl="node1" presStyleIdx="0" presStyleCnt="2"/>
      <dgm:spPr/>
      <dgm:t>
        <a:bodyPr/>
        <a:lstStyle/>
        <a:p>
          <a:endParaRPr lang="hr-HR"/>
        </a:p>
      </dgm:t>
    </dgm:pt>
    <dgm:pt modelId="{AB959683-752F-481F-8E2B-1E7A1A9A0E81}" type="pres">
      <dgm:prSet presAssocID="{B338A505-A005-4045-A7BB-4F58D2B60FAD}" presName="descendantBox" presStyleCnt="0"/>
      <dgm:spPr/>
    </dgm:pt>
    <dgm:pt modelId="{93161791-2143-45D9-BB9D-8907D60AF2B2}" type="pres">
      <dgm:prSet presAssocID="{0F6AC2D3-A0D7-4899-B031-24E84C79941A}" presName="childTextBox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6BB041E-9431-45AF-92D9-998238663D52}" type="pres">
      <dgm:prSet presAssocID="{7FCB49D9-73BE-4DCA-98FA-0B398C4C0E4D}" presName="sp" presStyleCnt="0"/>
      <dgm:spPr/>
    </dgm:pt>
    <dgm:pt modelId="{02E0A55F-6EEF-4E8B-96AC-173F31BB4812}" type="pres">
      <dgm:prSet presAssocID="{B44E4B39-4325-44DA-A0A7-E13DBA06CA85}" presName="arrowAndChildren" presStyleCnt="0"/>
      <dgm:spPr/>
    </dgm:pt>
    <dgm:pt modelId="{F91B17FE-3883-467A-A50B-E46FA5164122}" type="pres">
      <dgm:prSet presAssocID="{B44E4B39-4325-44DA-A0A7-E13DBA06CA85}" presName="parentTextArrow" presStyleLbl="node1" presStyleIdx="1" presStyleCnt="2"/>
      <dgm:spPr/>
      <dgm:t>
        <a:bodyPr/>
        <a:lstStyle/>
        <a:p>
          <a:endParaRPr lang="hr-HR"/>
        </a:p>
      </dgm:t>
    </dgm:pt>
  </dgm:ptLst>
  <dgm:cxnLst>
    <dgm:cxn modelId="{0C803A46-763B-4E11-A71C-A771B48808D6}" srcId="{3772673E-7E02-4D01-AA3D-4938E585733E}" destId="{B44E4B39-4325-44DA-A0A7-E13DBA06CA85}" srcOrd="0" destOrd="0" parTransId="{8F4DCBAC-5389-4840-9DC1-45B4A8B1BA59}" sibTransId="{7FCB49D9-73BE-4DCA-98FA-0B398C4C0E4D}"/>
    <dgm:cxn modelId="{A1DFB454-FC92-479B-9A88-24FD96F0CA60}" type="presOf" srcId="{B338A505-A005-4045-A7BB-4F58D2B60FAD}" destId="{F400FF9D-4C0A-4AE1-B051-4EBCD6288B10}" srcOrd="0" destOrd="0" presId="urn:microsoft.com/office/officeart/2005/8/layout/process4"/>
    <dgm:cxn modelId="{1163C316-45E1-46B2-A33F-6878EED5F50F}" type="presOf" srcId="{0F6AC2D3-A0D7-4899-B031-24E84C79941A}" destId="{93161791-2143-45D9-BB9D-8907D60AF2B2}" srcOrd="0" destOrd="0" presId="urn:microsoft.com/office/officeart/2005/8/layout/process4"/>
    <dgm:cxn modelId="{58B69133-1593-404C-B292-9D5C0FCCD2F7}" srcId="{3772673E-7E02-4D01-AA3D-4938E585733E}" destId="{B338A505-A005-4045-A7BB-4F58D2B60FAD}" srcOrd="1" destOrd="0" parTransId="{4389D526-C445-427D-9E79-9ACD091482B6}" sibTransId="{1E4CF4D6-1638-41DD-A9A7-3A877108E088}"/>
    <dgm:cxn modelId="{2C9562BC-49F1-4F1C-9655-D442B7CF22CB}" srcId="{B338A505-A005-4045-A7BB-4F58D2B60FAD}" destId="{0F6AC2D3-A0D7-4899-B031-24E84C79941A}" srcOrd="0" destOrd="0" parTransId="{B55541B2-9FA1-4B45-9412-1C0E879E3043}" sibTransId="{4EF7723C-C59D-4959-BA6F-840268EE49FF}"/>
    <dgm:cxn modelId="{1CADC625-2D97-46FE-B214-68B6AF834FCA}" type="presOf" srcId="{B338A505-A005-4045-A7BB-4F58D2B60FAD}" destId="{4FD2FE7F-5588-4720-B5FA-F0E8A49CDD24}" srcOrd="1" destOrd="0" presId="urn:microsoft.com/office/officeart/2005/8/layout/process4"/>
    <dgm:cxn modelId="{AAA0418C-46BD-435D-B6E1-13A7440A832A}" type="presOf" srcId="{B44E4B39-4325-44DA-A0A7-E13DBA06CA85}" destId="{F91B17FE-3883-467A-A50B-E46FA5164122}" srcOrd="0" destOrd="0" presId="urn:microsoft.com/office/officeart/2005/8/layout/process4"/>
    <dgm:cxn modelId="{2051288C-43C6-4F73-922E-CEF8DF3E9338}" type="presOf" srcId="{3772673E-7E02-4D01-AA3D-4938E585733E}" destId="{3AB03D8F-501D-4A83-9C51-3AC3132FD82E}" srcOrd="0" destOrd="0" presId="urn:microsoft.com/office/officeart/2005/8/layout/process4"/>
    <dgm:cxn modelId="{5C0AEA69-4D63-4B92-8CFD-2105CAFF7CEB}" type="presParOf" srcId="{3AB03D8F-501D-4A83-9C51-3AC3132FD82E}" destId="{AF8AFC4D-CB7E-4A0B-97C6-BC7A303D8B21}" srcOrd="0" destOrd="0" presId="urn:microsoft.com/office/officeart/2005/8/layout/process4"/>
    <dgm:cxn modelId="{736AB11B-A637-407B-9CE7-87DA45F9086F}" type="presParOf" srcId="{AF8AFC4D-CB7E-4A0B-97C6-BC7A303D8B21}" destId="{F400FF9D-4C0A-4AE1-B051-4EBCD6288B10}" srcOrd="0" destOrd="0" presId="urn:microsoft.com/office/officeart/2005/8/layout/process4"/>
    <dgm:cxn modelId="{ADFF5011-7976-4C02-8221-A05A4DC06755}" type="presParOf" srcId="{AF8AFC4D-CB7E-4A0B-97C6-BC7A303D8B21}" destId="{4FD2FE7F-5588-4720-B5FA-F0E8A49CDD24}" srcOrd="1" destOrd="0" presId="urn:microsoft.com/office/officeart/2005/8/layout/process4"/>
    <dgm:cxn modelId="{0F3CA4B1-E7E3-442D-A6DA-43D89CD27501}" type="presParOf" srcId="{AF8AFC4D-CB7E-4A0B-97C6-BC7A303D8B21}" destId="{AB959683-752F-481F-8E2B-1E7A1A9A0E81}" srcOrd="2" destOrd="0" presId="urn:microsoft.com/office/officeart/2005/8/layout/process4"/>
    <dgm:cxn modelId="{D39D603F-F656-4B6C-9375-EF279BC8FBD8}" type="presParOf" srcId="{AB959683-752F-481F-8E2B-1E7A1A9A0E81}" destId="{93161791-2143-45D9-BB9D-8907D60AF2B2}" srcOrd="0" destOrd="0" presId="urn:microsoft.com/office/officeart/2005/8/layout/process4"/>
    <dgm:cxn modelId="{B5B291AB-B667-4035-A3B1-39EC57740741}" type="presParOf" srcId="{3AB03D8F-501D-4A83-9C51-3AC3132FD82E}" destId="{66BB041E-9431-45AF-92D9-998238663D52}" srcOrd="1" destOrd="0" presId="urn:microsoft.com/office/officeart/2005/8/layout/process4"/>
    <dgm:cxn modelId="{BE566B00-EC1D-468F-9751-12D2E7110351}" type="presParOf" srcId="{3AB03D8F-501D-4A83-9C51-3AC3132FD82E}" destId="{02E0A55F-6EEF-4E8B-96AC-173F31BB4812}" srcOrd="2" destOrd="0" presId="urn:microsoft.com/office/officeart/2005/8/layout/process4"/>
    <dgm:cxn modelId="{C5E017DF-E5D7-4DA0-8D8E-1477A1507699}" type="presParOf" srcId="{02E0A55F-6EEF-4E8B-96AC-173F31BB4812}" destId="{F91B17FE-3883-467A-A50B-E46FA516412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F11B0E8-9123-4CAE-839A-562BD1DA9DF0}" type="doc">
      <dgm:prSet loTypeId="urn:microsoft.com/office/officeart/2005/8/layout/hierarchy4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hr-HR"/>
        </a:p>
      </dgm:t>
    </dgm:pt>
    <dgm:pt modelId="{AC97E7F8-837E-49A2-9072-0F9359649CA1}">
      <dgm:prSet phldrT="[Text]"/>
      <dgm:spPr/>
      <dgm:t>
        <a:bodyPr/>
        <a:lstStyle/>
        <a:p>
          <a:r>
            <a:rPr lang="hr-HR" dirty="0" smtClean="0">
              <a:solidFill>
                <a:schemeClr val="tx1"/>
              </a:solidFill>
            </a:rPr>
            <a:t>Zapošljavanje radnika iz kontinentalne Hrvatske u organizaciji hotelskih poduzeća s područja Jadranskog primorja</a:t>
          </a:r>
          <a:endParaRPr lang="hr-HR" dirty="0">
            <a:solidFill>
              <a:schemeClr val="tx1"/>
            </a:solidFill>
          </a:endParaRPr>
        </a:p>
      </dgm:t>
    </dgm:pt>
    <dgm:pt modelId="{C7952DFE-47D0-448B-A2AA-9E93FBCCCABB}" type="parTrans" cxnId="{112FC9BD-CB6F-4B65-B7D8-CD7D7B6BD061}">
      <dgm:prSet/>
      <dgm:spPr/>
      <dgm:t>
        <a:bodyPr/>
        <a:lstStyle/>
        <a:p>
          <a:endParaRPr lang="hr-HR">
            <a:solidFill>
              <a:schemeClr val="tx1"/>
            </a:solidFill>
          </a:endParaRPr>
        </a:p>
      </dgm:t>
    </dgm:pt>
    <dgm:pt modelId="{50B78E5F-2891-4F3C-9C72-DEE5B177E132}" type="sibTrans" cxnId="{112FC9BD-CB6F-4B65-B7D8-CD7D7B6BD061}">
      <dgm:prSet/>
      <dgm:spPr/>
      <dgm:t>
        <a:bodyPr/>
        <a:lstStyle/>
        <a:p>
          <a:endParaRPr lang="hr-HR">
            <a:solidFill>
              <a:schemeClr val="tx1"/>
            </a:solidFill>
          </a:endParaRPr>
        </a:p>
      </dgm:t>
    </dgm:pt>
    <dgm:pt modelId="{D53C820D-0017-41F0-910D-AC7FA78C91AA}">
      <dgm:prSet phldrT="[Text]"/>
      <dgm:spPr/>
      <dgm:t>
        <a:bodyPr/>
        <a:lstStyle/>
        <a:p>
          <a:r>
            <a:rPr lang="hr-HR" dirty="0" smtClean="0">
              <a:solidFill>
                <a:schemeClr val="tx1"/>
              </a:solidFill>
            </a:rPr>
            <a:t>Informiranje nezaposlenih tokom čitave godine</a:t>
          </a:r>
          <a:endParaRPr lang="hr-HR" dirty="0">
            <a:solidFill>
              <a:schemeClr val="tx1"/>
            </a:solidFill>
          </a:endParaRPr>
        </a:p>
      </dgm:t>
    </dgm:pt>
    <dgm:pt modelId="{5D0405F2-EF35-4D63-A3BF-9D569E27D11F}" type="parTrans" cxnId="{53E7780B-0FB8-4BAF-9DD1-19372C8CAB0D}">
      <dgm:prSet/>
      <dgm:spPr/>
      <dgm:t>
        <a:bodyPr/>
        <a:lstStyle/>
        <a:p>
          <a:endParaRPr lang="hr-HR">
            <a:solidFill>
              <a:schemeClr val="tx1"/>
            </a:solidFill>
          </a:endParaRPr>
        </a:p>
      </dgm:t>
    </dgm:pt>
    <dgm:pt modelId="{83DB1539-DD73-4367-AE27-18D9AB272AE0}" type="sibTrans" cxnId="{53E7780B-0FB8-4BAF-9DD1-19372C8CAB0D}">
      <dgm:prSet/>
      <dgm:spPr/>
      <dgm:t>
        <a:bodyPr/>
        <a:lstStyle/>
        <a:p>
          <a:endParaRPr lang="hr-HR">
            <a:solidFill>
              <a:schemeClr val="tx1"/>
            </a:solidFill>
          </a:endParaRPr>
        </a:p>
      </dgm:t>
    </dgm:pt>
    <dgm:pt modelId="{BC3FD9C8-B953-43AA-B502-125807B9C185}">
      <dgm:prSet phldrT="[Text]"/>
      <dgm:spPr/>
      <dgm:t>
        <a:bodyPr/>
        <a:lstStyle/>
        <a:p>
          <a:r>
            <a:rPr lang="hr-HR" dirty="0" smtClean="0">
              <a:solidFill>
                <a:schemeClr val="tx1"/>
              </a:solidFill>
            </a:rPr>
            <a:t>Uvjeti rada u sezoni</a:t>
          </a:r>
          <a:endParaRPr lang="hr-HR" dirty="0">
            <a:solidFill>
              <a:schemeClr val="tx1"/>
            </a:solidFill>
          </a:endParaRPr>
        </a:p>
      </dgm:t>
    </dgm:pt>
    <dgm:pt modelId="{9B38B96C-6FB6-4ACA-B6E9-4C1504564065}" type="parTrans" cxnId="{746A9F77-F722-4EBF-A970-349C76C67156}">
      <dgm:prSet/>
      <dgm:spPr/>
      <dgm:t>
        <a:bodyPr/>
        <a:lstStyle/>
        <a:p>
          <a:endParaRPr lang="hr-HR">
            <a:solidFill>
              <a:schemeClr val="tx1"/>
            </a:solidFill>
          </a:endParaRPr>
        </a:p>
      </dgm:t>
    </dgm:pt>
    <dgm:pt modelId="{71D5A180-207A-475E-B002-CB4A41053E24}" type="sibTrans" cxnId="{746A9F77-F722-4EBF-A970-349C76C67156}">
      <dgm:prSet/>
      <dgm:spPr/>
      <dgm:t>
        <a:bodyPr/>
        <a:lstStyle/>
        <a:p>
          <a:endParaRPr lang="hr-HR">
            <a:solidFill>
              <a:schemeClr val="tx1"/>
            </a:solidFill>
          </a:endParaRPr>
        </a:p>
      </dgm:t>
    </dgm:pt>
    <dgm:pt modelId="{9CB67F71-7F6C-4E1B-A567-32E43842A002}">
      <dgm:prSet/>
      <dgm:spPr/>
      <dgm:t>
        <a:bodyPr/>
        <a:lstStyle/>
        <a:p>
          <a:r>
            <a:rPr lang="hr-HR" dirty="0" smtClean="0">
              <a:solidFill>
                <a:schemeClr val="tx1"/>
              </a:solidFill>
            </a:rPr>
            <a:t>Najtraženiji poslovi</a:t>
          </a:r>
          <a:endParaRPr lang="hr-HR" dirty="0">
            <a:solidFill>
              <a:schemeClr val="tx1"/>
            </a:solidFill>
          </a:endParaRPr>
        </a:p>
      </dgm:t>
    </dgm:pt>
    <dgm:pt modelId="{3848577F-65DE-4246-BD6D-6161924CC78F}" type="parTrans" cxnId="{892AD69D-4E85-4682-B1A2-5A6FF9425855}">
      <dgm:prSet/>
      <dgm:spPr/>
      <dgm:t>
        <a:bodyPr/>
        <a:lstStyle/>
        <a:p>
          <a:endParaRPr lang="hr-HR">
            <a:solidFill>
              <a:schemeClr val="tx1"/>
            </a:solidFill>
          </a:endParaRPr>
        </a:p>
      </dgm:t>
    </dgm:pt>
    <dgm:pt modelId="{A08047BA-B819-461E-88CF-4A4551780276}" type="sibTrans" cxnId="{892AD69D-4E85-4682-B1A2-5A6FF9425855}">
      <dgm:prSet/>
      <dgm:spPr/>
      <dgm:t>
        <a:bodyPr/>
        <a:lstStyle/>
        <a:p>
          <a:endParaRPr lang="hr-HR">
            <a:solidFill>
              <a:schemeClr val="tx1"/>
            </a:solidFill>
          </a:endParaRPr>
        </a:p>
      </dgm:t>
    </dgm:pt>
    <dgm:pt modelId="{BF5A9AFF-28DD-47F7-B9F4-A2853EAA06AE}">
      <dgm:prSet/>
      <dgm:spPr/>
      <dgm:t>
        <a:bodyPr/>
        <a:lstStyle/>
        <a:p>
          <a:r>
            <a:rPr lang="hr-HR" dirty="0" smtClean="0">
              <a:solidFill>
                <a:schemeClr val="tx1"/>
              </a:solidFill>
            </a:rPr>
            <a:t>Mogućnost snošenje putnih troškova</a:t>
          </a:r>
          <a:endParaRPr lang="hr-HR" dirty="0">
            <a:solidFill>
              <a:schemeClr val="tx1"/>
            </a:solidFill>
          </a:endParaRPr>
        </a:p>
      </dgm:t>
    </dgm:pt>
    <dgm:pt modelId="{C3B80EB8-45A4-4581-9050-0A4CD60531FF}" type="parTrans" cxnId="{FA34F8AA-E4A7-47C1-98B9-C0B6DBD35F47}">
      <dgm:prSet/>
      <dgm:spPr/>
      <dgm:t>
        <a:bodyPr/>
        <a:lstStyle/>
        <a:p>
          <a:endParaRPr lang="hr-HR">
            <a:solidFill>
              <a:schemeClr val="tx1"/>
            </a:solidFill>
          </a:endParaRPr>
        </a:p>
      </dgm:t>
    </dgm:pt>
    <dgm:pt modelId="{168CBF68-528A-4BC2-BAA6-FA4CEAB19B9A}" type="sibTrans" cxnId="{FA34F8AA-E4A7-47C1-98B9-C0B6DBD35F47}">
      <dgm:prSet/>
      <dgm:spPr/>
      <dgm:t>
        <a:bodyPr/>
        <a:lstStyle/>
        <a:p>
          <a:endParaRPr lang="hr-HR">
            <a:solidFill>
              <a:schemeClr val="tx1"/>
            </a:solidFill>
          </a:endParaRPr>
        </a:p>
      </dgm:t>
    </dgm:pt>
    <dgm:pt modelId="{8797CBDB-B8BD-46B7-83C6-F313E4216131}" type="pres">
      <dgm:prSet presAssocID="{DF11B0E8-9123-4CAE-839A-562BD1DA9DF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  <dgm:pt modelId="{6F17196D-4EA8-4092-A838-39E8079A16D3}" type="pres">
      <dgm:prSet presAssocID="{AC97E7F8-837E-49A2-9072-0F9359649CA1}" presName="vertOne" presStyleCnt="0"/>
      <dgm:spPr/>
    </dgm:pt>
    <dgm:pt modelId="{4B9833D5-A1D9-48EF-830C-B577E3B6EFD4}" type="pres">
      <dgm:prSet presAssocID="{AC97E7F8-837E-49A2-9072-0F9359649CA1}" presName="txOne" presStyleLbl="node0" presStyleIdx="0" presStyleCnt="1" custLinFactNeighborX="25964" custLinFactNeighborY="-135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CD187EFD-6268-4FE2-BE54-E865E21900D0}" type="pres">
      <dgm:prSet presAssocID="{AC97E7F8-837E-49A2-9072-0F9359649CA1}" presName="parTransOne" presStyleCnt="0"/>
      <dgm:spPr/>
    </dgm:pt>
    <dgm:pt modelId="{47601CDF-A63A-42DC-89E4-1BFB55CEDEC9}" type="pres">
      <dgm:prSet presAssocID="{AC97E7F8-837E-49A2-9072-0F9359649CA1}" presName="horzOne" presStyleCnt="0"/>
      <dgm:spPr/>
    </dgm:pt>
    <dgm:pt modelId="{7CD2E211-277F-4A98-AFFD-F7DCB94200B1}" type="pres">
      <dgm:prSet presAssocID="{D53C820D-0017-41F0-910D-AC7FA78C91AA}" presName="vertTwo" presStyleCnt="0"/>
      <dgm:spPr/>
    </dgm:pt>
    <dgm:pt modelId="{FD801E3D-C986-478E-8F1C-9FABA14C3193}" type="pres">
      <dgm:prSet presAssocID="{D53C820D-0017-41F0-910D-AC7FA78C91AA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41BA4C0A-A1EA-4BFB-99EE-6248651122C5}" type="pres">
      <dgm:prSet presAssocID="{D53C820D-0017-41F0-910D-AC7FA78C91AA}" presName="parTransTwo" presStyleCnt="0"/>
      <dgm:spPr/>
    </dgm:pt>
    <dgm:pt modelId="{52977252-B2AF-4FF3-8E5D-42FBD22E0153}" type="pres">
      <dgm:prSet presAssocID="{D53C820D-0017-41F0-910D-AC7FA78C91AA}" presName="horzTwo" presStyleCnt="0"/>
      <dgm:spPr/>
    </dgm:pt>
    <dgm:pt modelId="{B2E352F4-29A5-448D-8983-D30E6EB8AE21}" type="pres">
      <dgm:prSet presAssocID="{BC3FD9C8-B953-43AA-B502-125807B9C185}" presName="vertThree" presStyleCnt="0"/>
      <dgm:spPr/>
    </dgm:pt>
    <dgm:pt modelId="{76DF173D-8236-41C7-B705-4FA41209C259}" type="pres">
      <dgm:prSet presAssocID="{BC3FD9C8-B953-43AA-B502-125807B9C185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C0A91C9E-BF9E-475A-950F-AC59F5DD9563}" type="pres">
      <dgm:prSet presAssocID="{BC3FD9C8-B953-43AA-B502-125807B9C185}" presName="horzThree" presStyleCnt="0"/>
      <dgm:spPr/>
    </dgm:pt>
    <dgm:pt modelId="{C4875482-803A-4E01-B3B8-0129BDC6F78E}" type="pres">
      <dgm:prSet presAssocID="{71D5A180-207A-475E-B002-CB4A41053E24}" presName="sibSpaceThree" presStyleCnt="0"/>
      <dgm:spPr/>
    </dgm:pt>
    <dgm:pt modelId="{1D252C6B-B844-4E2E-B71E-AC7A75871189}" type="pres">
      <dgm:prSet presAssocID="{9CB67F71-7F6C-4E1B-A567-32E43842A002}" presName="vertThree" presStyleCnt="0"/>
      <dgm:spPr/>
    </dgm:pt>
    <dgm:pt modelId="{09146D49-735B-4CE0-B96F-EE7AFFAC8DB6}" type="pres">
      <dgm:prSet presAssocID="{9CB67F71-7F6C-4E1B-A567-32E43842A002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274C2ADF-3C9D-4F7A-B6DA-D31EF719F64C}" type="pres">
      <dgm:prSet presAssocID="{9CB67F71-7F6C-4E1B-A567-32E43842A002}" presName="horzThree" presStyleCnt="0"/>
      <dgm:spPr/>
    </dgm:pt>
    <dgm:pt modelId="{AC381678-FA89-49B9-A164-AA35FD38A979}" type="pres">
      <dgm:prSet presAssocID="{A08047BA-B819-461E-88CF-4A4551780276}" presName="sibSpaceThree" presStyleCnt="0"/>
      <dgm:spPr/>
    </dgm:pt>
    <dgm:pt modelId="{4FACB933-C4B6-4BFF-8168-2B291AE32643}" type="pres">
      <dgm:prSet presAssocID="{BF5A9AFF-28DD-47F7-B9F4-A2853EAA06AE}" presName="vertThree" presStyleCnt="0"/>
      <dgm:spPr/>
    </dgm:pt>
    <dgm:pt modelId="{95838BE4-CEF0-4AFB-8894-39225EBF5336}" type="pres">
      <dgm:prSet presAssocID="{BF5A9AFF-28DD-47F7-B9F4-A2853EAA06AE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64C4720F-5853-4B35-8277-C984D4065552}" type="pres">
      <dgm:prSet presAssocID="{BF5A9AFF-28DD-47F7-B9F4-A2853EAA06AE}" presName="horzThree" presStyleCnt="0"/>
      <dgm:spPr/>
    </dgm:pt>
  </dgm:ptLst>
  <dgm:cxnLst>
    <dgm:cxn modelId="{892AD69D-4E85-4682-B1A2-5A6FF9425855}" srcId="{D53C820D-0017-41F0-910D-AC7FA78C91AA}" destId="{9CB67F71-7F6C-4E1B-A567-32E43842A002}" srcOrd="1" destOrd="0" parTransId="{3848577F-65DE-4246-BD6D-6161924CC78F}" sibTransId="{A08047BA-B819-461E-88CF-4A4551780276}"/>
    <dgm:cxn modelId="{112FC9BD-CB6F-4B65-B7D8-CD7D7B6BD061}" srcId="{DF11B0E8-9123-4CAE-839A-562BD1DA9DF0}" destId="{AC97E7F8-837E-49A2-9072-0F9359649CA1}" srcOrd="0" destOrd="0" parTransId="{C7952DFE-47D0-448B-A2AA-9E93FBCCCABB}" sibTransId="{50B78E5F-2891-4F3C-9C72-DEE5B177E132}"/>
    <dgm:cxn modelId="{8AC61395-F0B1-4899-9C6F-02E740F8D1EF}" type="presOf" srcId="{9CB67F71-7F6C-4E1B-A567-32E43842A002}" destId="{09146D49-735B-4CE0-B96F-EE7AFFAC8DB6}" srcOrd="0" destOrd="0" presId="urn:microsoft.com/office/officeart/2005/8/layout/hierarchy4"/>
    <dgm:cxn modelId="{FF3E6EB5-4B8A-466D-9415-ACAF001A0DC8}" type="presOf" srcId="{BC3FD9C8-B953-43AA-B502-125807B9C185}" destId="{76DF173D-8236-41C7-B705-4FA41209C259}" srcOrd="0" destOrd="0" presId="urn:microsoft.com/office/officeart/2005/8/layout/hierarchy4"/>
    <dgm:cxn modelId="{0BD1155A-D05B-4BF2-AFAB-2BE0949C44BA}" type="presOf" srcId="{BF5A9AFF-28DD-47F7-B9F4-A2853EAA06AE}" destId="{95838BE4-CEF0-4AFB-8894-39225EBF5336}" srcOrd="0" destOrd="0" presId="urn:microsoft.com/office/officeart/2005/8/layout/hierarchy4"/>
    <dgm:cxn modelId="{746A9F77-F722-4EBF-A970-349C76C67156}" srcId="{D53C820D-0017-41F0-910D-AC7FA78C91AA}" destId="{BC3FD9C8-B953-43AA-B502-125807B9C185}" srcOrd="0" destOrd="0" parTransId="{9B38B96C-6FB6-4ACA-B6E9-4C1504564065}" sibTransId="{71D5A180-207A-475E-B002-CB4A41053E24}"/>
    <dgm:cxn modelId="{53E7780B-0FB8-4BAF-9DD1-19372C8CAB0D}" srcId="{AC97E7F8-837E-49A2-9072-0F9359649CA1}" destId="{D53C820D-0017-41F0-910D-AC7FA78C91AA}" srcOrd="0" destOrd="0" parTransId="{5D0405F2-EF35-4D63-A3BF-9D569E27D11F}" sibTransId="{83DB1539-DD73-4367-AE27-18D9AB272AE0}"/>
    <dgm:cxn modelId="{FA34F8AA-E4A7-47C1-98B9-C0B6DBD35F47}" srcId="{D53C820D-0017-41F0-910D-AC7FA78C91AA}" destId="{BF5A9AFF-28DD-47F7-B9F4-A2853EAA06AE}" srcOrd="2" destOrd="0" parTransId="{C3B80EB8-45A4-4581-9050-0A4CD60531FF}" sibTransId="{168CBF68-528A-4BC2-BAA6-FA4CEAB19B9A}"/>
    <dgm:cxn modelId="{E334099A-D342-4A13-B83D-8C1B04CD4C72}" type="presOf" srcId="{DF11B0E8-9123-4CAE-839A-562BD1DA9DF0}" destId="{8797CBDB-B8BD-46B7-83C6-F313E4216131}" srcOrd="0" destOrd="0" presId="urn:microsoft.com/office/officeart/2005/8/layout/hierarchy4"/>
    <dgm:cxn modelId="{E8B15AF9-E6EA-49DB-8A9C-2E9893216C7D}" type="presOf" srcId="{AC97E7F8-837E-49A2-9072-0F9359649CA1}" destId="{4B9833D5-A1D9-48EF-830C-B577E3B6EFD4}" srcOrd="0" destOrd="0" presId="urn:microsoft.com/office/officeart/2005/8/layout/hierarchy4"/>
    <dgm:cxn modelId="{22B02B7D-A7D1-426C-ADD1-6B06E881221B}" type="presOf" srcId="{D53C820D-0017-41F0-910D-AC7FA78C91AA}" destId="{FD801E3D-C986-478E-8F1C-9FABA14C3193}" srcOrd="0" destOrd="0" presId="urn:microsoft.com/office/officeart/2005/8/layout/hierarchy4"/>
    <dgm:cxn modelId="{768885FA-137D-4BC2-9023-89BE595B34CE}" type="presParOf" srcId="{8797CBDB-B8BD-46B7-83C6-F313E4216131}" destId="{6F17196D-4EA8-4092-A838-39E8079A16D3}" srcOrd="0" destOrd="0" presId="urn:microsoft.com/office/officeart/2005/8/layout/hierarchy4"/>
    <dgm:cxn modelId="{F6A0F000-79C8-4E56-9989-D48151D07B9A}" type="presParOf" srcId="{6F17196D-4EA8-4092-A838-39E8079A16D3}" destId="{4B9833D5-A1D9-48EF-830C-B577E3B6EFD4}" srcOrd="0" destOrd="0" presId="urn:microsoft.com/office/officeart/2005/8/layout/hierarchy4"/>
    <dgm:cxn modelId="{231DB79F-7EAF-41E6-BAB9-35FC83FABB2D}" type="presParOf" srcId="{6F17196D-4EA8-4092-A838-39E8079A16D3}" destId="{CD187EFD-6268-4FE2-BE54-E865E21900D0}" srcOrd="1" destOrd="0" presId="urn:microsoft.com/office/officeart/2005/8/layout/hierarchy4"/>
    <dgm:cxn modelId="{8BF3714F-E3C5-4A24-BADE-106D56CFE959}" type="presParOf" srcId="{6F17196D-4EA8-4092-A838-39E8079A16D3}" destId="{47601CDF-A63A-42DC-89E4-1BFB55CEDEC9}" srcOrd="2" destOrd="0" presId="urn:microsoft.com/office/officeart/2005/8/layout/hierarchy4"/>
    <dgm:cxn modelId="{C3733F3C-593D-4342-B4CA-552A3B2EC7F6}" type="presParOf" srcId="{47601CDF-A63A-42DC-89E4-1BFB55CEDEC9}" destId="{7CD2E211-277F-4A98-AFFD-F7DCB94200B1}" srcOrd="0" destOrd="0" presId="urn:microsoft.com/office/officeart/2005/8/layout/hierarchy4"/>
    <dgm:cxn modelId="{3D44C90F-2F2B-4AAF-890E-587207990D1C}" type="presParOf" srcId="{7CD2E211-277F-4A98-AFFD-F7DCB94200B1}" destId="{FD801E3D-C986-478E-8F1C-9FABA14C3193}" srcOrd="0" destOrd="0" presId="urn:microsoft.com/office/officeart/2005/8/layout/hierarchy4"/>
    <dgm:cxn modelId="{55D6423B-BC31-4481-A3E6-EAA6DFE1CE33}" type="presParOf" srcId="{7CD2E211-277F-4A98-AFFD-F7DCB94200B1}" destId="{41BA4C0A-A1EA-4BFB-99EE-6248651122C5}" srcOrd="1" destOrd="0" presId="urn:microsoft.com/office/officeart/2005/8/layout/hierarchy4"/>
    <dgm:cxn modelId="{1A701402-7937-4C1D-BF9E-B01FE7758712}" type="presParOf" srcId="{7CD2E211-277F-4A98-AFFD-F7DCB94200B1}" destId="{52977252-B2AF-4FF3-8E5D-42FBD22E0153}" srcOrd="2" destOrd="0" presId="urn:microsoft.com/office/officeart/2005/8/layout/hierarchy4"/>
    <dgm:cxn modelId="{8BC6BBBC-6CFE-4B97-AEA4-2EF83396C238}" type="presParOf" srcId="{52977252-B2AF-4FF3-8E5D-42FBD22E0153}" destId="{B2E352F4-29A5-448D-8983-D30E6EB8AE21}" srcOrd="0" destOrd="0" presId="urn:microsoft.com/office/officeart/2005/8/layout/hierarchy4"/>
    <dgm:cxn modelId="{3B19312D-6E71-4A85-855E-E6BA67883E0F}" type="presParOf" srcId="{B2E352F4-29A5-448D-8983-D30E6EB8AE21}" destId="{76DF173D-8236-41C7-B705-4FA41209C259}" srcOrd="0" destOrd="0" presId="urn:microsoft.com/office/officeart/2005/8/layout/hierarchy4"/>
    <dgm:cxn modelId="{E7D322B5-A729-4909-8965-C3FBB6E97BE5}" type="presParOf" srcId="{B2E352F4-29A5-448D-8983-D30E6EB8AE21}" destId="{C0A91C9E-BF9E-475A-950F-AC59F5DD9563}" srcOrd="1" destOrd="0" presId="urn:microsoft.com/office/officeart/2005/8/layout/hierarchy4"/>
    <dgm:cxn modelId="{4F415F23-C50A-4DC4-A647-958D1A29962A}" type="presParOf" srcId="{52977252-B2AF-4FF3-8E5D-42FBD22E0153}" destId="{C4875482-803A-4E01-B3B8-0129BDC6F78E}" srcOrd="1" destOrd="0" presId="urn:microsoft.com/office/officeart/2005/8/layout/hierarchy4"/>
    <dgm:cxn modelId="{285E8B1F-6C8F-451F-A2EF-9BE717E2C2C1}" type="presParOf" srcId="{52977252-B2AF-4FF3-8E5D-42FBD22E0153}" destId="{1D252C6B-B844-4E2E-B71E-AC7A75871189}" srcOrd="2" destOrd="0" presId="urn:microsoft.com/office/officeart/2005/8/layout/hierarchy4"/>
    <dgm:cxn modelId="{72AE5D7E-7A1A-4262-A35B-DAD8D162A5F1}" type="presParOf" srcId="{1D252C6B-B844-4E2E-B71E-AC7A75871189}" destId="{09146D49-735B-4CE0-B96F-EE7AFFAC8DB6}" srcOrd="0" destOrd="0" presId="urn:microsoft.com/office/officeart/2005/8/layout/hierarchy4"/>
    <dgm:cxn modelId="{81598FCF-8F21-4F77-86A7-36069B760D7A}" type="presParOf" srcId="{1D252C6B-B844-4E2E-B71E-AC7A75871189}" destId="{274C2ADF-3C9D-4F7A-B6DA-D31EF719F64C}" srcOrd="1" destOrd="0" presId="urn:microsoft.com/office/officeart/2005/8/layout/hierarchy4"/>
    <dgm:cxn modelId="{5087F916-2F4A-452D-AF54-B42DF923B2D8}" type="presParOf" srcId="{52977252-B2AF-4FF3-8E5D-42FBD22E0153}" destId="{AC381678-FA89-49B9-A164-AA35FD38A979}" srcOrd="3" destOrd="0" presId="urn:microsoft.com/office/officeart/2005/8/layout/hierarchy4"/>
    <dgm:cxn modelId="{F230F506-D5CF-45F6-9081-F897E65E0DA3}" type="presParOf" srcId="{52977252-B2AF-4FF3-8E5D-42FBD22E0153}" destId="{4FACB933-C4B6-4BFF-8168-2B291AE32643}" srcOrd="4" destOrd="0" presId="urn:microsoft.com/office/officeart/2005/8/layout/hierarchy4"/>
    <dgm:cxn modelId="{17C5184E-819D-493D-923E-E2DDD19779D8}" type="presParOf" srcId="{4FACB933-C4B6-4BFF-8168-2B291AE32643}" destId="{95838BE4-CEF0-4AFB-8894-39225EBF5336}" srcOrd="0" destOrd="0" presId="urn:microsoft.com/office/officeart/2005/8/layout/hierarchy4"/>
    <dgm:cxn modelId="{A0DC0D76-6D93-4776-BAAF-00905CDB7767}" type="presParOf" srcId="{4FACB933-C4B6-4BFF-8168-2B291AE32643}" destId="{64C4720F-5853-4B35-8277-C984D406555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080607-379B-475C-9EAC-810B8FD52115}">
      <dsp:nvSpPr>
        <dsp:cNvPr id="0" name=""/>
        <dsp:cNvSpPr/>
      </dsp:nvSpPr>
      <dsp:spPr>
        <a:xfrm>
          <a:off x="886274" y="674978"/>
          <a:ext cx="1533770" cy="1534003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E9B7380-E1C0-440E-A7C7-916CB1C0DD37}">
      <dsp:nvSpPr>
        <dsp:cNvPr id="0" name=""/>
        <dsp:cNvSpPr/>
      </dsp:nvSpPr>
      <dsp:spPr>
        <a:xfrm>
          <a:off x="1225288" y="1228800"/>
          <a:ext cx="852286" cy="4260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Uči</a:t>
          </a:r>
          <a:endParaRPr lang="hr-HR" sz="1500" kern="1200" dirty="0"/>
        </a:p>
      </dsp:txBody>
      <dsp:txXfrm>
        <a:off x="1225288" y="1228800"/>
        <a:ext cx="852286" cy="426041"/>
      </dsp:txXfrm>
    </dsp:sp>
    <dsp:sp modelId="{778A6A1F-C670-4E67-9788-B5104EBF424E}">
      <dsp:nvSpPr>
        <dsp:cNvPr id="0" name=""/>
        <dsp:cNvSpPr/>
      </dsp:nvSpPr>
      <dsp:spPr>
        <a:xfrm>
          <a:off x="460275" y="1556377"/>
          <a:ext cx="1533770" cy="1534003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09514FE-FD6E-47EE-AD18-D30CF51C3495}">
      <dsp:nvSpPr>
        <dsp:cNvPr id="0" name=""/>
        <dsp:cNvSpPr/>
      </dsp:nvSpPr>
      <dsp:spPr>
        <a:xfrm>
          <a:off x="801016" y="2115297"/>
          <a:ext cx="852286" cy="4260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Radi</a:t>
          </a:r>
          <a:endParaRPr lang="hr-HR" sz="1500" kern="1200" dirty="0"/>
        </a:p>
      </dsp:txBody>
      <dsp:txXfrm>
        <a:off x="801016" y="2115297"/>
        <a:ext cx="852286" cy="426041"/>
      </dsp:txXfrm>
    </dsp:sp>
    <dsp:sp modelId="{2B6DDDD2-7784-496D-914C-9B63CCAA11FD}">
      <dsp:nvSpPr>
        <dsp:cNvPr id="0" name=""/>
        <dsp:cNvSpPr/>
      </dsp:nvSpPr>
      <dsp:spPr>
        <a:xfrm>
          <a:off x="995438" y="2543251"/>
          <a:ext cx="1317746" cy="1318274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4"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C61ED7B-1CED-4A78-B025-C0AD9026CB2F}">
      <dsp:nvSpPr>
        <dsp:cNvPr id="0" name=""/>
        <dsp:cNvSpPr/>
      </dsp:nvSpPr>
      <dsp:spPr>
        <a:xfrm>
          <a:off x="1227304" y="3003069"/>
          <a:ext cx="852286" cy="4260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Napreduj</a:t>
          </a:r>
          <a:endParaRPr lang="hr-HR" sz="1500" kern="1200" dirty="0"/>
        </a:p>
      </dsp:txBody>
      <dsp:txXfrm>
        <a:off x="1227304" y="3003069"/>
        <a:ext cx="852286" cy="4260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A3F49B-E757-4CC7-A643-AACDC4DD3D7C}">
      <dsp:nvSpPr>
        <dsp:cNvPr id="0" name=""/>
        <dsp:cNvSpPr/>
      </dsp:nvSpPr>
      <dsp:spPr>
        <a:xfrm>
          <a:off x="578091" y="1368146"/>
          <a:ext cx="2227733" cy="133221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Brza aktivacija mladih na tržištu rada</a:t>
          </a:r>
          <a:endParaRPr lang="hr-HR" sz="21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78091" y="1368146"/>
        <a:ext cx="2227733" cy="1332217"/>
      </dsp:txXfrm>
    </dsp:sp>
    <dsp:sp modelId="{9DABCFA6-E924-4563-8E6F-7864A6090FE2}">
      <dsp:nvSpPr>
        <dsp:cNvPr id="0" name=""/>
        <dsp:cNvSpPr/>
      </dsp:nvSpPr>
      <dsp:spPr>
        <a:xfrm>
          <a:off x="5402306" y="1368146"/>
          <a:ext cx="2227733" cy="1332217"/>
        </a:xfrm>
        <a:prstGeom prst="rect">
          <a:avLst/>
        </a:prstGeom>
        <a:gradFill rotWithShape="0">
          <a:gsLst>
            <a:gs pos="0">
              <a:schemeClr val="accent2">
                <a:hueOff val="-6555403"/>
                <a:satOff val="-7776"/>
                <a:lumOff val="-4117"/>
                <a:alphaOff val="0"/>
                <a:lumMod val="95000"/>
              </a:schemeClr>
            </a:gs>
            <a:gs pos="100000">
              <a:schemeClr val="accent2">
                <a:hueOff val="-6555403"/>
                <a:satOff val="-7776"/>
                <a:lumOff val="-4117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hueOff val="-6555403"/>
              <a:satOff val="-7776"/>
              <a:lumOff val="-4117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b="0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Znanje i iskustvo za mlade koje će osigurati zaposlenje.</a:t>
          </a:r>
          <a:endParaRPr lang="hr-HR" sz="2100" b="0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402306" y="1368146"/>
        <a:ext cx="2227733" cy="13322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C295A1-5989-4E5E-B6B4-9F1CA625AE39}">
      <dsp:nvSpPr>
        <dsp:cNvPr id="0" name=""/>
        <dsp:cNvSpPr/>
      </dsp:nvSpPr>
      <dsp:spPr>
        <a:xfrm>
          <a:off x="2155507" y="2277603"/>
          <a:ext cx="1784985" cy="178498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Novozaposleni u turizmu </a:t>
          </a:r>
          <a:r>
            <a:rPr lang="hr-HR" sz="1500" kern="1200" dirty="0" smtClean="0"/>
            <a:t>2014. godina</a:t>
          </a:r>
          <a:endParaRPr lang="hr-HR" sz="1500" kern="1200" dirty="0"/>
        </a:p>
      </dsp:txBody>
      <dsp:txXfrm>
        <a:off x="2416912" y="2539008"/>
        <a:ext cx="1262175" cy="1262175"/>
      </dsp:txXfrm>
    </dsp:sp>
    <dsp:sp modelId="{B018E500-56D9-4AF9-95F5-02BF60FEA66B}">
      <dsp:nvSpPr>
        <dsp:cNvPr id="0" name=""/>
        <dsp:cNvSpPr/>
      </dsp:nvSpPr>
      <dsp:spPr>
        <a:xfrm rot="12900000">
          <a:off x="871449" y="1920360"/>
          <a:ext cx="1510013" cy="50872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206A3C6-023E-4EAB-8E91-9E2EBB750848}">
      <dsp:nvSpPr>
        <dsp:cNvPr id="0" name=""/>
        <dsp:cNvSpPr/>
      </dsp:nvSpPr>
      <dsp:spPr>
        <a:xfrm>
          <a:off x="160123" y="1063372"/>
          <a:ext cx="1695735" cy="13565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40.514 zaposlenih u turističkom sektoru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Rast od 12,6%</a:t>
          </a:r>
          <a:endParaRPr lang="hr-HR" sz="1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99856" y="1103105"/>
        <a:ext cx="1616269" cy="1277122"/>
      </dsp:txXfrm>
    </dsp:sp>
    <dsp:sp modelId="{67A33E29-E7F5-4D94-A96B-A59E07DBEA0A}">
      <dsp:nvSpPr>
        <dsp:cNvPr id="0" name=""/>
        <dsp:cNvSpPr/>
      </dsp:nvSpPr>
      <dsp:spPr>
        <a:xfrm rot="16200000">
          <a:off x="2292993" y="1180352"/>
          <a:ext cx="1510013" cy="50872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0477B59-47B5-4DE5-B890-2A97ABFA74DB}">
      <dsp:nvSpPr>
        <dsp:cNvPr id="0" name=""/>
        <dsp:cNvSpPr/>
      </dsp:nvSpPr>
      <dsp:spPr>
        <a:xfrm>
          <a:off x="2200132" y="1411"/>
          <a:ext cx="1695735" cy="13565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Udio u ukupnom broju novozaposlenih 19,9 %</a:t>
          </a:r>
          <a:endParaRPr lang="hr-HR" sz="1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39865" y="41144"/>
        <a:ext cx="1616269" cy="1277122"/>
      </dsp:txXfrm>
    </dsp:sp>
    <dsp:sp modelId="{335A5273-05F4-4119-8FF9-5DDE7F79851F}">
      <dsp:nvSpPr>
        <dsp:cNvPr id="0" name=""/>
        <dsp:cNvSpPr/>
      </dsp:nvSpPr>
      <dsp:spPr>
        <a:xfrm rot="19500000">
          <a:off x="3714536" y="1920360"/>
          <a:ext cx="1510013" cy="50872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5DE5A01-B664-4617-834B-90CE8F8A43FA}">
      <dsp:nvSpPr>
        <dsp:cNvPr id="0" name=""/>
        <dsp:cNvSpPr/>
      </dsp:nvSpPr>
      <dsp:spPr>
        <a:xfrm>
          <a:off x="4240140" y="1063372"/>
          <a:ext cx="1695735" cy="13565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Najtraženija zanimanja - novozaposleni 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Konobari (+ 10,8%)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Kuhari ( + 15,4%)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Sobarice (+ 4,3%)</a:t>
          </a:r>
          <a:endParaRPr lang="hr-HR" sz="1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279873" y="1103105"/>
        <a:ext cx="1616269" cy="12771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05AC68-775A-4DA2-A123-7AEDE302032E}">
      <dsp:nvSpPr>
        <dsp:cNvPr id="0" name=""/>
        <dsp:cNvSpPr/>
      </dsp:nvSpPr>
      <dsp:spPr>
        <a:xfrm>
          <a:off x="2981141" y="905592"/>
          <a:ext cx="1742361" cy="4146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2539"/>
              </a:lnTo>
              <a:lnTo>
                <a:pt x="1742361" y="282539"/>
              </a:lnTo>
              <a:lnTo>
                <a:pt x="1742361" y="414602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F26D36-DB74-457B-BF72-9DEBA2D7D8AE}">
      <dsp:nvSpPr>
        <dsp:cNvPr id="0" name=""/>
        <dsp:cNvSpPr/>
      </dsp:nvSpPr>
      <dsp:spPr>
        <a:xfrm>
          <a:off x="2935421" y="905592"/>
          <a:ext cx="91440" cy="4146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4602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D3A0C5-3AD9-4C1E-9128-9878D8BFF8A3}">
      <dsp:nvSpPr>
        <dsp:cNvPr id="0" name=""/>
        <dsp:cNvSpPr/>
      </dsp:nvSpPr>
      <dsp:spPr>
        <a:xfrm>
          <a:off x="1238780" y="905592"/>
          <a:ext cx="1742361" cy="414602"/>
        </a:xfrm>
        <a:custGeom>
          <a:avLst/>
          <a:gdLst/>
          <a:ahLst/>
          <a:cxnLst/>
          <a:rect l="0" t="0" r="0" b="0"/>
          <a:pathLst>
            <a:path>
              <a:moveTo>
                <a:pt x="1742361" y="0"/>
              </a:moveTo>
              <a:lnTo>
                <a:pt x="1742361" y="282539"/>
              </a:lnTo>
              <a:lnTo>
                <a:pt x="0" y="282539"/>
              </a:lnTo>
              <a:lnTo>
                <a:pt x="0" y="414602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CFD2E4-8D3D-4110-9814-71EA0EE30090}">
      <dsp:nvSpPr>
        <dsp:cNvPr id="0" name=""/>
        <dsp:cNvSpPr/>
      </dsp:nvSpPr>
      <dsp:spPr>
        <a:xfrm>
          <a:off x="2122001" y="356"/>
          <a:ext cx="1718280" cy="90523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10734B6-074F-45F4-800A-4B27F917EE40}">
      <dsp:nvSpPr>
        <dsp:cNvPr id="0" name=""/>
        <dsp:cNvSpPr/>
      </dsp:nvSpPr>
      <dsp:spPr>
        <a:xfrm>
          <a:off x="2280397" y="150832"/>
          <a:ext cx="1718280" cy="9052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18.082 </a:t>
          </a:r>
          <a:r>
            <a:rPr lang="hr-HR" sz="1300" kern="1200" dirty="0" smtClean="0"/>
            <a:t>novozaposlenih u  </a:t>
          </a:r>
          <a:r>
            <a:rPr lang="hr-HR" sz="1300" kern="1200" dirty="0" smtClean="0"/>
            <a:t>mladih osoba od 15 -29 </a:t>
          </a:r>
          <a:r>
            <a:rPr lang="hr-HR" sz="1300" kern="1200" dirty="0" smtClean="0"/>
            <a:t>godina u turizmu</a:t>
          </a:r>
          <a:endParaRPr lang="hr-HR" sz="1300" kern="1200" dirty="0"/>
        </a:p>
      </dsp:txBody>
      <dsp:txXfrm>
        <a:off x="2306910" y="177345"/>
        <a:ext cx="1665254" cy="852210"/>
      </dsp:txXfrm>
    </dsp:sp>
    <dsp:sp modelId="{F229DCDB-E85B-420D-9D0D-C958CC9685B7}">
      <dsp:nvSpPr>
        <dsp:cNvPr id="0" name=""/>
        <dsp:cNvSpPr/>
      </dsp:nvSpPr>
      <dsp:spPr>
        <a:xfrm>
          <a:off x="525995" y="1320195"/>
          <a:ext cx="1425568" cy="90523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F3FD08B-BFC9-4B01-908B-75F224F73EEF}">
      <dsp:nvSpPr>
        <dsp:cNvPr id="0" name=""/>
        <dsp:cNvSpPr/>
      </dsp:nvSpPr>
      <dsp:spPr>
        <a:xfrm>
          <a:off x="684392" y="1470671"/>
          <a:ext cx="1425568" cy="9052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15-19 (2.317)</a:t>
          </a:r>
          <a:endParaRPr lang="hr-HR" sz="1300" kern="1200" dirty="0"/>
        </a:p>
      </dsp:txBody>
      <dsp:txXfrm>
        <a:off x="710905" y="1497184"/>
        <a:ext cx="1372542" cy="852210"/>
      </dsp:txXfrm>
    </dsp:sp>
    <dsp:sp modelId="{32F8C7EE-77D7-4DA0-AE6F-40966A898532}">
      <dsp:nvSpPr>
        <dsp:cNvPr id="0" name=""/>
        <dsp:cNvSpPr/>
      </dsp:nvSpPr>
      <dsp:spPr>
        <a:xfrm>
          <a:off x="2268357" y="1320195"/>
          <a:ext cx="1425568" cy="90523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27BF554-1CFE-4401-81FF-A9170C419497}">
      <dsp:nvSpPr>
        <dsp:cNvPr id="0" name=""/>
        <dsp:cNvSpPr/>
      </dsp:nvSpPr>
      <dsp:spPr>
        <a:xfrm>
          <a:off x="2426753" y="1470671"/>
          <a:ext cx="1425568" cy="9052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20-24 (8.572)</a:t>
          </a:r>
          <a:endParaRPr lang="hr-HR" sz="1300" kern="1200" dirty="0"/>
        </a:p>
      </dsp:txBody>
      <dsp:txXfrm>
        <a:off x="2453266" y="1497184"/>
        <a:ext cx="1372542" cy="852210"/>
      </dsp:txXfrm>
    </dsp:sp>
    <dsp:sp modelId="{F49D6DCE-09AC-4758-AD01-DBB1C6697502}">
      <dsp:nvSpPr>
        <dsp:cNvPr id="0" name=""/>
        <dsp:cNvSpPr/>
      </dsp:nvSpPr>
      <dsp:spPr>
        <a:xfrm>
          <a:off x="4010719" y="1320195"/>
          <a:ext cx="1425568" cy="90523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E36F034-90EB-4D4D-BE70-8E736DF3D7E5}">
      <dsp:nvSpPr>
        <dsp:cNvPr id="0" name=""/>
        <dsp:cNvSpPr/>
      </dsp:nvSpPr>
      <dsp:spPr>
        <a:xfrm>
          <a:off x="4169115" y="1470671"/>
          <a:ext cx="1425568" cy="9052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smtClean="0"/>
            <a:t>25-29 (7.193)</a:t>
          </a:r>
          <a:endParaRPr lang="hr-HR" sz="1300" kern="1200"/>
        </a:p>
      </dsp:txBody>
      <dsp:txXfrm>
        <a:off x="4195628" y="1497184"/>
        <a:ext cx="1372542" cy="8522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D2FE7F-5588-4720-B5FA-F0E8A49CDD24}">
      <dsp:nvSpPr>
        <dsp:cNvPr id="0" name=""/>
        <dsp:cNvSpPr/>
      </dsp:nvSpPr>
      <dsp:spPr>
        <a:xfrm>
          <a:off x="0" y="1173437"/>
          <a:ext cx="3168351" cy="7699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Uključena 991 osoba</a:t>
          </a:r>
          <a:endParaRPr lang="hr-HR" sz="1500" kern="1200" dirty="0"/>
        </a:p>
      </dsp:txBody>
      <dsp:txXfrm>
        <a:off x="0" y="1173437"/>
        <a:ext cx="3168351" cy="415747"/>
      </dsp:txXfrm>
    </dsp:sp>
    <dsp:sp modelId="{93161791-2143-45D9-BB9D-8907D60AF2B2}">
      <dsp:nvSpPr>
        <dsp:cNvPr id="0" name=""/>
        <dsp:cNvSpPr/>
      </dsp:nvSpPr>
      <dsp:spPr>
        <a:xfrm>
          <a:off x="0" y="1573786"/>
          <a:ext cx="3168351" cy="35415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309 mladih osoba</a:t>
          </a:r>
          <a:endParaRPr lang="hr-HR" sz="2200" kern="1200" dirty="0"/>
        </a:p>
      </dsp:txBody>
      <dsp:txXfrm>
        <a:off x="0" y="1573786"/>
        <a:ext cx="3168351" cy="354154"/>
      </dsp:txXfrm>
    </dsp:sp>
    <dsp:sp modelId="{F91B17FE-3883-467A-A50B-E46FA5164122}">
      <dsp:nvSpPr>
        <dsp:cNvPr id="0" name=""/>
        <dsp:cNvSpPr/>
      </dsp:nvSpPr>
      <dsp:spPr>
        <a:xfrm rot="10800000">
          <a:off x="0" y="876"/>
          <a:ext cx="3168351" cy="118410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Potpora za očuvanje radnog mjesta – stalni sezonac</a:t>
          </a:r>
          <a:endParaRPr lang="hr-HR" sz="1500" kern="1200" dirty="0"/>
        </a:p>
      </dsp:txBody>
      <dsp:txXfrm rot="10800000">
        <a:off x="0" y="876"/>
        <a:ext cx="3168351" cy="76939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9833D5-A1D9-48EF-830C-B577E3B6EFD4}">
      <dsp:nvSpPr>
        <dsp:cNvPr id="0" name=""/>
        <dsp:cNvSpPr/>
      </dsp:nvSpPr>
      <dsp:spPr>
        <a:xfrm>
          <a:off x="669" y="0"/>
          <a:ext cx="6120010" cy="117561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>
              <a:solidFill>
                <a:schemeClr val="tx1"/>
              </a:solidFill>
            </a:rPr>
            <a:t>Zapošljavanje radnika iz kontinentalne Hrvatske u organizaciji hotelskih poduzeća s područja Jadranskog primorja</a:t>
          </a:r>
          <a:endParaRPr lang="hr-HR" sz="2300" kern="1200" dirty="0">
            <a:solidFill>
              <a:schemeClr val="tx1"/>
            </a:solidFill>
          </a:endParaRPr>
        </a:p>
      </dsp:txBody>
      <dsp:txXfrm>
        <a:off x="35102" y="34433"/>
        <a:ext cx="6051144" cy="1106748"/>
      </dsp:txXfrm>
    </dsp:sp>
    <dsp:sp modelId="{FD801E3D-C986-478E-8F1C-9FABA14C3193}">
      <dsp:nvSpPr>
        <dsp:cNvPr id="0" name=""/>
        <dsp:cNvSpPr/>
      </dsp:nvSpPr>
      <dsp:spPr>
        <a:xfrm>
          <a:off x="334" y="1284400"/>
          <a:ext cx="6120010" cy="117561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>
              <a:solidFill>
                <a:schemeClr val="tx1"/>
              </a:solidFill>
            </a:rPr>
            <a:t>Informiranje nezaposlenih tokom čitave godine</a:t>
          </a:r>
          <a:endParaRPr lang="hr-HR" sz="2300" kern="1200" dirty="0">
            <a:solidFill>
              <a:schemeClr val="tx1"/>
            </a:solidFill>
          </a:endParaRPr>
        </a:p>
      </dsp:txBody>
      <dsp:txXfrm>
        <a:off x="34767" y="1318833"/>
        <a:ext cx="6051144" cy="1106748"/>
      </dsp:txXfrm>
    </dsp:sp>
    <dsp:sp modelId="{76DF173D-8236-41C7-B705-4FA41209C259}">
      <dsp:nvSpPr>
        <dsp:cNvPr id="0" name=""/>
        <dsp:cNvSpPr/>
      </dsp:nvSpPr>
      <dsp:spPr>
        <a:xfrm>
          <a:off x="334" y="2567629"/>
          <a:ext cx="1984439" cy="117561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 smtClean="0">
              <a:solidFill>
                <a:schemeClr val="tx1"/>
              </a:solidFill>
            </a:rPr>
            <a:t>Uvjeti rada u sezoni</a:t>
          </a:r>
          <a:endParaRPr lang="hr-HR" sz="1900" kern="1200" dirty="0">
            <a:solidFill>
              <a:schemeClr val="tx1"/>
            </a:solidFill>
          </a:endParaRPr>
        </a:p>
      </dsp:txBody>
      <dsp:txXfrm>
        <a:off x="34767" y="2602062"/>
        <a:ext cx="1915573" cy="1106748"/>
      </dsp:txXfrm>
    </dsp:sp>
    <dsp:sp modelId="{09146D49-735B-4CE0-B96F-EE7AFFAC8DB6}">
      <dsp:nvSpPr>
        <dsp:cNvPr id="0" name=""/>
        <dsp:cNvSpPr/>
      </dsp:nvSpPr>
      <dsp:spPr>
        <a:xfrm>
          <a:off x="2068120" y="2567629"/>
          <a:ext cx="1984439" cy="117561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 smtClean="0">
              <a:solidFill>
                <a:schemeClr val="tx1"/>
              </a:solidFill>
            </a:rPr>
            <a:t>Najtraženiji poslovi</a:t>
          </a:r>
          <a:endParaRPr lang="hr-HR" sz="1900" kern="1200" dirty="0">
            <a:solidFill>
              <a:schemeClr val="tx1"/>
            </a:solidFill>
          </a:endParaRPr>
        </a:p>
      </dsp:txBody>
      <dsp:txXfrm>
        <a:off x="2102553" y="2602062"/>
        <a:ext cx="1915573" cy="1106748"/>
      </dsp:txXfrm>
    </dsp:sp>
    <dsp:sp modelId="{95838BE4-CEF0-4AFB-8894-39225EBF5336}">
      <dsp:nvSpPr>
        <dsp:cNvPr id="0" name=""/>
        <dsp:cNvSpPr/>
      </dsp:nvSpPr>
      <dsp:spPr>
        <a:xfrm>
          <a:off x="4135906" y="2567629"/>
          <a:ext cx="1984439" cy="117561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 smtClean="0">
              <a:solidFill>
                <a:schemeClr val="tx1"/>
              </a:solidFill>
            </a:rPr>
            <a:t>Mogućnost snošenje putnih troškova</a:t>
          </a:r>
          <a:endParaRPr lang="hr-HR" sz="1900" kern="1200" dirty="0">
            <a:solidFill>
              <a:schemeClr val="tx1"/>
            </a:solidFill>
          </a:endParaRPr>
        </a:p>
      </dsp:txBody>
      <dsp:txXfrm>
        <a:off x="4170339" y="2602062"/>
        <a:ext cx="1915573" cy="11067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334000"/>
            <a:ext cx="77724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sr-Latn-R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867400"/>
            <a:ext cx="77724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sr-Latn-R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3900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1417638"/>
            <a:ext cx="1828800" cy="5211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417638"/>
            <a:ext cx="5334000" cy="5211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12422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23134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6629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6807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02131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96049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4486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3062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6865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17638"/>
            <a:ext cx="73152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438400"/>
            <a:ext cx="7315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3/18/2015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4653136"/>
            <a:ext cx="7772400" cy="704850"/>
          </a:xfrm>
        </p:spPr>
        <p:txBody>
          <a:bodyPr/>
          <a:lstStyle/>
          <a:p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Zaposlenost u hrvatskom turizmu</a:t>
            </a:r>
            <a:endParaRPr lang="hr-H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5" name="Picture 2" descr="C:\Users\a1\Desktop\JOBS\Ministarstvo turizma RH\mint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237312"/>
            <a:ext cx="16557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4667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2780928"/>
            <a:ext cx="7315200" cy="715962"/>
          </a:xfrm>
        </p:spPr>
        <p:txBody>
          <a:bodyPr/>
          <a:lstStyle/>
          <a:p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HVALA NA POZORNOSTI!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4" name="Picture 2" descr="C:\Users\a1\Desktop\JOBS\Ministarstvo turizma RH\mint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237312"/>
            <a:ext cx="16557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6699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1\Desktop\JOBS\Ministarstvo turizma RH\mint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237312"/>
            <a:ext cx="16557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683568" y="404664"/>
            <a:ext cx="7772400" cy="70485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r>
              <a:rPr lang="hr-HR" sz="4400" dirty="0" smtClean="0">
                <a:solidFill>
                  <a:srgbClr val="3CA4F2"/>
                </a:solidFill>
                <a:effectLst/>
                <a:latin typeface="Calibri" panose="020F0502020204030204" pitchFamily="34" charset="0"/>
              </a:rPr>
              <a:t>Zapošljavanje mladih</a:t>
            </a:r>
            <a:endParaRPr lang="hr-HR" sz="4400" dirty="0">
              <a:solidFill>
                <a:srgbClr val="3CA4F2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25452" y="1484784"/>
            <a:ext cx="56886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hr-HR" dirty="0" smtClean="0"/>
              <a:t>Jedan od glavnih ciljeva Vlade 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zapošljavanje mladih i njihov ostanak u Hrvatskoj</a:t>
            </a:r>
          </a:p>
          <a:p>
            <a:pPr lvl="0" algn="ctr"/>
            <a:endParaRPr lang="hr-HR" dirty="0" smtClean="0"/>
          </a:p>
          <a:p>
            <a:pPr lvl="0" algn="ctr"/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ladi 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 temelj razvoja ljudskih potencijala.</a:t>
            </a:r>
          </a:p>
          <a:p>
            <a:pPr algn="ctr"/>
            <a:endParaRPr lang="hr-H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3061" y="2962112"/>
            <a:ext cx="2431506" cy="2259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69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73" y="0"/>
            <a:ext cx="9121227" cy="1412776"/>
          </a:xfrm>
          <a:prstGeom prst="rect">
            <a:avLst/>
          </a:prstGeom>
        </p:spPr>
      </p:pic>
      <p:pic>
        <p:nvPicPr>
          <p:cNvPr id="7" name="Picture 2" descr="C:\Users\a1\Desktop\JOBS\Ministarstvo turizma RH\mint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6237312"/>
            <a:ext cx="16557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84990967"/>
              </p:ext>
            </p:extLst>
          </p:nvPr>
        </p:nvGraphicFramePr>
        <p:xfrm>
          <a:off x="2987824" y="620688"/>
          <a:ext cx="288032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1949555"/>
              </p:ext>
            </p:extLst>
          </p:nvPr>
        </p:nvGraphicFramePr>
        <p:xfrm>
          <a:off x="429308" y="620688"/>
          <a:ext cx="8280920" cy="49117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509653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Brza aktivacija podrazumijeva dobivanje </a:t>
            </a:r>
            <a:r>
              <a:rPr lang="hr-HR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kvalitetne ponude</a:t>
            </a:r>
            <a:r>
              <a:rPr lang="hr-HR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u roku od </a:t>
            </a:r>
            <a:r>
              <a:rPr lang="hr-HR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mjeseca</a:t>
            </a:r>
            <a:r>
              <a:rPr lang="hr-HR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od </a:t>
            </a:r>
            <a:r>
              <a:rPr lang="hr-HR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trenutka </a:t>
            </a:r>
            <a:r>
              <a:rPr lang="hr-HR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napuštanja </a:t>
            </a:r>
            <a:r>
              <a:rPr lang="hr-HR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ili završetka obrazovanja</a:t>
            </a:r>
            <a:r>
              <a:rPr lang="hr-HR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ili </a:t>
            </a:r>
            <a:r>
              <a:rPr lang="hr-HR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ulaska u </a:t>
            </a:r>
            <a:r>
              <a:rPr lang="hr-HR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nezaposlenost</a:t>
            </a:r>
            <a:endParaRPr lang="hr-HR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584" y="3751748"/>
            <a:ext cx="30133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posljednje 3 godine: stopa nezaposlenih za mlade smanjena za 20%</a:t>
            </a:r>
          </a:p>
          <a:p>
            <a:endParaRPr lang="hr-HR" dirty="0"/>
          </a:p>
        </p:txBody>
      </p:sp>
      <p:sp>
        <p:nvSpPr>
          <p:cNvPr id="10" name="TextBox 9"/>
          <p:cNvSpPr txBox="1"/>
          <p:nvPr/>
        </p:nvSpPr>
        <p:spPr>
          <a:xfrm>
            <a:off x="5831632" y="3890248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50% novozaposlenih su mlađi od 30 godina</a:t>
            </a:r>
          </a:p>
          <a:p>
            <a:pPr algn="ctr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7886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1\Desktop\JOBS\Ministarstvo turizma RH\mint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237312"/>
            <a:ext cx="16557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683568" y="404664"/>
            <a:ext cx="7772400" cy="70485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r>
              <a:rPr lang="hr-HR" sz="4400" dirty="0">
                <a:solidFill>
                  <a:srgbClr val="3CA4F2"/>
                </a:solidFill>
                <a:effectLst/>
                <a:latin typeface="Calibri" panose="020F0502020204030204" pitchFamily="34" charset="0"/>
              </a:rPr>
              <a:t>Olakšice i potpore</a:t>
            </a:r>
            <a:endParaRPr lang="hr-HR" sz="4400" dirty="0">
              <a:solidFill>
                <a:srgbClr val="3CA4F2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30400" y="1268760"/>
            <a:ext cx="42787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dirty="0"/>
              <a:t>U 2015. godini osigurano </a:t>
            </a:r>
            <a:endParaRPr lang="hr-HR" dirty="0" smtClean="0"/>
          </a:p>
          <a:p>
            <a:pPr algn="ctr"/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milijardu </a:t>
            </a:r>
            <a:r>
              <a:rPr lang="hr-H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sto milijuna kuna </a:t>
            </a:r>
            <a:endParaRPr lang="hr-H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hr-HR" dirty="0" smtClean="0"/>
              <a:t>za </a:t>
            </a:r>
            <a:r>
              <a:rPr lang="hr-HR" dirty="0"/>
              <a:t>mjere aktivne politike zapošljavanja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26666" y="3861048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hr-HR" dirty="0"/>
              <a:t>V</a:t>
            </a:r>
            <a:r>
              <a:rPr lang="hr-HR" dirty="0" smtClean="0"/>
              <a:t>eći </a:t>
            </a:r>
            <a:r>
              <a:rPr lang="hr-HR" dirty="0"/>
              <a:t>broj korisnika </a:t>
            </a:r>
            <a:r>
              <a:rPr lang="hr-HR" dirty="0" smtClean="0"/>
              <a:t>mjera </a:t>
            </a:r>
          </a:p>
          <a:p>
            <a:pPr lvl="0" algn="ctr"/>
            <a:r>
              <a:rPr lang="hr-HR" dirty="0"/>
              <a:t>D</a:t>
            </a:r>
            <a:r>
              <a:rPr lang="hr-HR" dirty="0" smtClean="0"/>
              <a:t>odatna </a:t>
            </a:r>
            <a:r>
              <a:rPr lang="hr-HR" dirty="0"/>
              <a:t>financijskih sredstava iz 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europskih fondova</a:t>
            </a:r>
            <a:r>
              <a:rPr lang="hr-HR" dirty="0"/>
              <a:t>.</a:t>
            </a:r>
          </a:p>
          <a:p>
            <a:pPr algn="ctr"/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2284423"/>
            <a:ext cx="1563959" cy="141277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11558" y="4941168"/>
            <a:ext cx="7916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hr-HR" b="1" dirty="0">
                <a:solidFill>
                  <a:schemeClr val="accent1"/>
                </a:solidFill>
              </a:rPr>
              <a:t>Fiskalna olakšica prilikom zapošljavanja mladih </a:t>
            </a:r>
            <a:endParaRPr lang="hr-HR" b="1" dirty="0" smtClean="0">
              <a:solidFill>
                <a:schemeClr val="accent1"/>
              </a:solidFill>
            </a:endParaRPr>
          </a:p>
          <a:p>
            <a:pPr lvl="0" algn="ctr"/>
            <a:r>
              <a:rPr lang="hr-HR" b="1" dirty="0" smtClean="0">
                <a:solidFill>
                  <a:schemeClr val="accent1"/>
                </a:solidFill>
              </a:rPr>
              <a:t>(</a:t>
            </a:r>
            <a:r>
              <a:rPr lang="hr-HR" b="1" dirty="0">
                <a:solidFill>
                  <a:schemeClr val="accent1"/>
                </a:solidFill>
              </a:rPr>
              <a:t>oslobođenje od uplate doprinosa na plaću</a:t>
            </a:r>
            <a:r>
              <a:rPr lang="hr-HR" b="1" dirty="0" smtClean="0">
                <a:solidFill>
                  <a:schemeClr val="accent1"/>
                </a:solidFill>
              </a:rPr>
              <a:t>)</a:t>
            </a:r>
          </a:p>
          <a:p>
            <a:pPr lvl="0" algn="ctr"/>
            <a:r>
              <a:rPr lang="hr-HR" b="1" dirty="0" smtClean="0">
                <a:solidFill>
                  <a:schemeClr val="accent1"/>
                </a:solidFill>
              </a:rPr>
              <a:t> </a:t>
            </a:r>
            <a:r>
              <a:rPr lang="hr-HR" b="1" dirty="0">
                <a:solidFill>
                  <a:schemeClr val="accent1"/>
                </a:solidFill>
              </a:rPr>
              <a:t>najnovija je mjera koja se provodi od 1. siječnja 2015.</a:t>
            </a:r>
            <a:r>
              <a:rPr lang="hr-HR" dirty="0"/>
              <a:t> </a:t>
            </a:r>
          </a:p>
          <a:p>
            <a:pPr algn="ctr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1225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1\Desktop\JOBS\Ministarstvo turizma RH\mint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237312"/>
            <a:ext cx="16557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0" y="404664"/>
            <a:ext cx="9144000" cy="70485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r>
              <a:rPr lang="hr-HR" sz="4400" dirty="0">
                <a:solidFill>
                  <a:srgbClr val="3CA4F2"/>
                </a:solidFill>
                <a:effectLst/>
                <a:latin typeface="Calibri" panose="020F0502020204030204" pitchFamily="34" charset="0"/>
              </a:rPr>
              <a:t>Novozaposleni </a:t>
            </a:r>
            <a:r>
              <a:rPr lang="hr-HR" sz="4400" dirty="0" smtClean="0">
                <a:solidFill>
                  <a:srgbClr val="3CA4F2"/>
                </a:solidFill>
                <a:effectLst/>
                <a:latin typeface="Calibri" panose="020F0502020204030204" pitchFamily="34" charset="0"/>
              </a:rPr>
              <a:t>u turizmu </a:t>
            </a:r>
            <a:r>
              <a:rPr lang="hr-HR" sz="4400" dirty="0">
                <a:solidFill>
                  <a:srgbClr val="3CA4F2"/>
                </a:solidFill>
                <a:effectLst/>
                <a:latin typeface="Calibri" panose="020F0502020204030204" pitchFamily="34" charset="0"/>
              </a:rPr>
              <a:t>2014. </a:t>
            </a:r>
            <a:r>
              <a:rPr lang="hr-HR" sz="4400" dirty="0">
                <a:solidFill>
                  <a:srgbClr val="3CA4F2"/>
                </a:solidFill>
                <a:effectLst/>
                <a:latin typeface="Calibri" panose="020F0502020204030204" pitchFamily="34" charset="0"/>
              </a:rPr>
              <a:t>godini</a:t>
            </a:r>
          </a:p>
          <a:p>
            <a:pPr marL="0" indent="0" algn="ctr">
              <a:buNone/>
            </a:pPr>
            <a:endParaRPr lang="hr-HR" sz="3600" dirty="0">
              <a:solidFill>
                <a:srgbClr val="3CA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45308837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7185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260648"/>
            <a:ext cx="9144000" cy="70485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r>
              <a:rPr lang="hr-HR" sz="4400" dirty="0">
                <a:solidFill>
                  <a:srgbClr val="3CA4F2"/>
                </a:solidFill>
                <a:effectLst/>
                <a:latin typeface="Calibri" panose="020F0502020204030204" pitchFamily="34" charset="0"/>
              </a:rPr>
              <a:t>Novozaposleni u turizmu 2014. godini</a:t>
            </a:r>
          </a:p>
          <a:p>
            <a:pPr marL="0" indent="0" algn="ctr">
              <a:buNone/>
            </a:pPr>
            <a:endParaRPr lang="hr-HR" sz="4400" dirty="0">
              <a:solidFill>
                <a:srgbClr val="3CA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24463966"/>
              </p:ext>
            </p:extLst>
          </p:nvPr>
        </p:nvGraphicFramePr>
        <p:xfrm>
          <a:off x="1509428" y="1628800"/>
          <a:ext cx="6120680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542870180"/>
              </p:ext>
            </p:extLst>
          </p:nvPr>
        </p:nvGraphicFramePr>
        <p:xfrm>
          <a:off x="2985592" y="4149080"/>
          <a:ext cx="3168352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767319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3568" y="404664"/>
            <a:ext cx="7772400" cy="70485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r>
              <a:rPr lang="hr-HR" sz="4400" dirty="0">
                <a:solidFill>
                  <a:srgbClr val="3CA4F2"/>
                </a:solidFill>
                <a:effectLst/>
                <a:latin typeface="Calibri" panose="020F0502020204030204" pitchFamily="34" charset="0"/>
              </a:rPr>
              <a:t>Priprema za sezonu 2015.</a:t>
            </a:r>
            <a:endParaRPr lang="hr-HR" sz="4400" dirty="0">
              <a:solidFill>
                <a:srgbClr val="3CA4F2"/>
              </a:solidFill>
              <a:effectLst/>
              <a:latin typeface="Calibri" panose="020F0502020204030204" pitchFamily="34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06983730"/>
              </p:ext>
            </p:extLst>
          </p:nvPr>
        </p:nvGraphicFramePr>
        <p:xfrm>
          <a:off x="1509428" y="1556792"/>
          <a:ext cx="6120680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7788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79512" y="260648"/>
            <a:ext cx="8712968" cy="70485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r>
              <a:rPr lang="hr-HR" sz="2400" dirty="0">
                <a:solidFill>
                  <a:srgbClr val="3CA4F2"/>
                </a:solidFill>
                <a:effectLst/>
                <a:latin typeface="Calibri" panose="020F0502020204030204" pitchFamily="34" charset="0"/>
              </a:rPr>
              <a:t>Broj </a:t>
            </a:r>
            <a:r>
              <a:rPr lang="hr-HR" sz="2400" dirty="0">
                <a:solidFill>
                  <a:srgbClr val="3CA4F2"/>
                </a:solidFill>
                <a:effectLst/>
                <a:latin typeface="Calibri" panose="020F0502020204030204" pitchFamily="34" charset="0"/>
              </a:rPr>
              <a:t>prijava</a:t>
            </a:r>
            <a:r>
              <a:rPr lang="hr-HR" sz="2400" dirty="0">
                <a:solidFill>
                  <a:srgbClr val="3CA4F2"/>
                </a:solidFill>
                <a:effectLst/>
                <a:latin typeface="Calibri" panose="020F0502020204030204" pitchFamily="34" charset="0"/>
              </a:rPr>
              <a:t> i prijavljena slobodna radna mjesta na sezonskim poslovima u prva dva mjeseca 2014. i 2015. </a:t>
            </a:r>
            <a:r>
              <a:rPr lang="hr-HR" sz="2400" dirty="0" smtClean="0">
                <a:solidFill>
                  <a:srgbClr val="3CA4F2"/>
                </a:solidFill>
                <a:effectLst/>
                <a:latin typeface="Calibri" panose="020F0502020204030204" pitchFamily="34" charset="0"/>
              </a:rPr>
              <a:t>godine</a:t>
            </a:r>
            <a:endParaRPr lang="hr-HR" sz="2400" dirty="0">
              <a:solidFill>
                <a:srgbClr val="3CA4F2"/>
              </a:solidFill>
              <a:effectLst/>
              <a:latin typeface="Calibri" panose="020F050202020403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81789"/>
              </p:ext>
            </p:extLst>
          </p:nvPr>
        </p:nvGraphicFramePr>
        <p:xfrm>
          <a:off x="839563" y="1340768"/>
          <a:ext cx="7460410" cy="4170948"/>
        </p:xfrm>
        <a:graphic>
          <a:graphicData uri="http://schemas.openxmlformats.org/drawingml/2006/table">
            <a:tbl>
              <a:tblPr/>
              <a:tblGrid>
                <a:gridCol w="3499970"/>
                <a:gridCol w="1656184"/>
                <a:gridCol w="2304256"/>
              </a:tblGrid>
              <a:tr h="102611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r-H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Godina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Broj prijava potreba za radnicima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Broj traženih radnika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8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hr-HR" sz="16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2014.</a:t>
                      </a:r>
                    </a:p>
                    <a:p>
                      <a:pPr algn="ctr" fontAlgn="ctr"/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Ukupno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14.401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28.690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- od toga na sezonskim poslovima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6.792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2015.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Ukupno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16.952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33.565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- od toga na sezonskim poslovima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7.598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Stopa promjene,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Ukupno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+17,7%</a:t>
                      </a:r>
                      <a:endParaRPr lang="hr-HR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+17,0%</a:t>
                      </a:r>
                      <a:endParaRPr lang="hr-HR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- od toga na sezonskim poslovima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+21,5%</a:t>
                      </a:r>
                      <a:endParaRPr lang="hr-HR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+11,9%</a:t>
                      </a:r>
                      <a:endParaRPr lang="hr-HR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58284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189354"/>
              </p:ext>
            </p:extLst>
          </p:nvPr>
        </p:nvGraphicFramePr>
        <p:xfrm>
          <a:off x="467545" y="1052731"/>
          <a:ext cx="8208913" cy="5472605"/>
        </p:xfrm>
        <a:graphic>
          <a:graphicData uri="http://schemas.openxmlformats.org/drawingml/2006/table">
            <a:tbl>
              <a:tblPr/>
              <a:tblGrid>
                <a:gridCol w="3083347"/>
                <a:gridCol w="854261"/>
                <a:gridCol w="854261"/>
                <a:gridCol w="854261"/>
                <a:gridCol w="854261"/>
                <a:gridCol w="854261"/>
                <a:gridCol w="854261"/>
              </a:tblGrid>
              <a:tr h="5147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r-H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Županija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r-H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2014.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r-H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2015.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r-H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Stopa promjene</a:t>
                      </a:r>
                      <a:br>
                        <a:rPr lang="hr-H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hr-H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2015./2014.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579957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Broj </a:t>
                      </a:r>
                      <a:b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prijava 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Broj traženih radnika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Broj prijava 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Broj traženih radnika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Broj prijava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Broj traženih radnika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995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ZAGREBAČKA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-20,5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995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KRAPINSKO-ZAGORSKA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-11,1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995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SISAČKO-MOSLAVAČKA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-61,5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-78,6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995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KARLOVAČKA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-23,1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995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VARAŽDINSKA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160,0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314,3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995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KOPRIVNIČKO-KRIŽEVAČKA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-25,0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-54,0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995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BJELOVARSKO-BILOGORSKA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-61,5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-85,7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995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PRIMORSKO-GORANSKA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226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773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174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948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-23,0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22,6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995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LIČKO-SENJSKA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44,4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995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VIROVITIČKO-PODRAVSKA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-41,7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995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POŽEŠKO-SLAVONSKA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-66,7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-93,3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995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BRODSKO-POSAVSKA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-25,0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-63,6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995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ZADARSKA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151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910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179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941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18,5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995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OSJEČKO-BARANJSKA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364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-10,3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-65,7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995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ŠIBENSKO-KNINSKA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518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383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-17,1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-26,1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995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VUKOVARSKO-SRIJEMSKA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305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-16,7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-65,2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995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SPLITSKO-DALMATINSKA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301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1.318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449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1.973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49,2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49,7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995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ISTARSKA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996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274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1.349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62,1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35,4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995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DUBROVAČKO-NERETVANSKA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208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836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360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1.110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73,1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32,8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995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MEĐIMURSKA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-46,2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-69,6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995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GRAD ZAGREB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173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-17,9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38,4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995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Ukupno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1.488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6.792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1.808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7.598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21,5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11,9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179512" y="96685"/>
            <a:ext cx="8712968" cy="70485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r>
              <a:rPr lang="hr-HR" sz="2400" dirty="0">
                <a:solidFill>
                  <a:srgbClr val="3CA4F2"/>
                </a:solidFill>
                <a:effectLst/>
                <a:latin typeface="Calibri" panose="020F0502020204030204" pitchFamily="34" charset="0"/>
              </a:rPr>
              <a:t>Broj prijava i prijavljena slobodna radna mjesta na sezonskim poslovima u prva dva mjeseca 2014. i 2015. godine</a:t>
            </a:r>
            <a:endParaRPr lang="hr-HR" sz="2400" dirty="0">
              <a:solidFill>
                <a:srgbClr val="3CA4F2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349988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-template-24">
  <a:themeElements>
    <a:clrScheme name="">
      <a:dk1>
        <a:srgbClr val="FFFFFF"/>
      </a:dk1>
      <a:lt1>
        <a:srgbClr val="FFFFFF"/>
      </a:lt1>
      <a:dk2>
        <a:srgbClr val="FFFFFF"/>
      </a:dk2>
      <a:lt2>
        <a:srgbClr val="092F9A"/>
      </a:lt2>
      <a:accent1>
        <a:srgbClr val="0A4AD2"/>
      </a:accent1>
      <a:accent2>
        <a:srgbClr val="1E9EFF"/>
      </a:accent2>
      <a:accent3>
        <a:srgbClr val="FFFFFF"/>
      </a:accent3>
      <a:accent4>
        <a:srgbClr val="DADADA"/>
      </a:accent4>
      <a:accent5>
        <a:srgbClr val="AAB1E5"/>
      </a:accent5>
      <a:accent6>
        <a:srgbClr val="1A8FE7"/>
      </a:accent6>
      <a:hlink>
        <a:srgbClr val="67F9F9"/>
      </a:hlink>
      <a:folHlink>
        <a:srgbClr val="FFFFFF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r-Latn-R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r-Latn-R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lipstream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2582</Template>
  <TotalTime>306</TotalTime>
  <Words>558</Words>
  <Application>Microsoft Office PowerPoint</Application>
  <PresentationFormat>On-screen Show (4:3)</PresentationFormat>
  <Paragraphs>241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powerpoint-template-24</vt:lpstr>
      <vt:lpstr>Slipstream</vt:lpstr>
      <vt:lpstr>Zaposlenost u hrvatskom turizmu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HVALA NA POZORNOSTI!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Hrvatski Turizam 2015</dc:title>
  <dc:creator>Nikola Petričević</dc:creator>
  <cp:lastModifiedBy>Nikola Petričević</cp:lastModifiedBy>
  <cp:revision>28</cp:revision>
  <dcterms:created xsi:type="dcterms:W3CDTF">2015-03-13T09:21:04Z</dcterms:created>
  <dcterms:modified xsi:type="dcterms:W3CDTF">2015-03-18T08:24:04Z</dcterms:modified>
</cp:coreProperties>
</file>